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1"/>
  </p:notesMasterIdLst>
  <p:handoutMasterIdLst>
    <p:handoutMasterId r:id="rId22"/>
  </p:handoutMasterIdLst>
  <p:sldIdLst>
    <p:sldId id="256" r:id="rId3"/>
    <p:sldId id="257" r:id="rId4"/>
    <p:sldId id="416" r:id="rId5"/>
    <p:sldId id="410" r:id="rId6"/>
    <p:sldId id="417" r:id="rId7"/>
    <p:sldId id="396" r:id="rId8"/>
    <p:sldId id="397" r:id="rId9"/>
    <p:sldId id="420" r:id="rId10"/>
    <p:sldId id="263" r:id="rId11"/>
    <p:sldId id="398" r:id="rId12"/>
    <p:sldId id="399" r:id="rId13"/>
    <p:sldId id="400" r:id="rId14"/>
    <p:sldId id="401" r:id="rId15"/>
    <p:sldId id="421" r:id="rId16"/>
    <p:sldId id="418" r:id="rId17"/>
    <p:sldId id="402" r:id="rId18"/>
    <p:sldId id="403" r:id="rId19"/>
    <p:sldId id="405" r:id="rId20"/>
  </p:sldIdLst>
  <p:sldSz cx="9144000" cy="6858000" type="screen4x3"/>
  <p:notesSz cx="6669088" cy="987266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65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0" autoAdjust="0"/>
    <p:restoredTop sz="94660"/>
  </p:normalViewPr>
  <p:slideViewPr>
    <p:cSldViewPr>
      <p:cViewPr varScale="1">
        <p:scale>
          <a:sx n="109" d="100"/>
          <a:sy n="109" d="100"/>
        </p:scale>
        <p:origin x="1686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65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108" cy="494186"/>
          </a:xfrm>
          <a:prstGeom prst="rect">
            <a:avLst/>
          </a:prstGeom>
        </p:spPr>
        <p:txBody>
          <a:bodyPr vert="horz" lIns="90478" tIns="45239" rIns="90478" bIns="45239" rtlCol="0"/>
          <a:lstStyle>
            <a:lvl1pPr algn="l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8424" y="0"/>
            <a:ext cx="2889108" cy="494186"/>
          </a:xfrm>
          <a:prstGeom prst="rect">
            <a:avLst/>
          </a:prstGeom>
        </p:spPr>
        <p:txBody>
          <a:bodyPr vert="horz" lIns="90478" tIns="45239" rIns="90478" bIns="45239" rtlCol="0"/>
          <a:lstStyle>
            <a:lvl1pPr algn="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fld id="{DDFA6012-D763-4F3B-90BC-5751BBF37257}" type="datetimeFigureOut">
              <a:rPr lang="de-DE"/>
              <a:pPr>
                <a:defRPr/>
              </a:pPr>
              <a:t>16.05.2018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8477"/>
            <a:ext cx="2889108" cy="494186"/>
          </a:xfrm>
          <a:prstGeom prst="rect">
            <a:avLst/>
          </a:prstGeom>
        </p:spPr>
        <p:txBody>
          <a:bodyPr vert="horz" lIns="90478" tIns="45239" rIns="90478" bIns="45239" rtlCol="0" anchor="b"/>
          <a:lstStyle>
            <a:lvl1pPr algn="l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8424" y="9378477"/>
            <a:ext cx="2889108" cy="494186"/>
          </a:xfrm>
          <a:prstGeom prst="rect">
            <a:avLst/>
          </a:prstGeom>
        </p:spPr>
        <p:txBody>
          <a:bodyPr vert="horz" wrap="square" lIns="90478" tIns="45239" rIns="90478" bIns="45239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 smtClean="0"/>
            </a:lvl1pPr>
          </a:lstStyle>
          <a:p>
            <a:pPr>
              <a:defRPr/>
            </a:pPr>
            <a:fld id="{8BDAB965-3525-4F46-854C-CD2A9C437A2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1890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0" y="0"/>
            <a:ext cx="6669088" cy="987266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78" tIns="45239" rIns="90478" bIns="45239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1"/>
            <a:ext cx="2885993" cy="491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09" tIns="44527" rIns="89409" bIns="44527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44533" algn="l"/>
                <a:tab pos="889063" algn="l"/>
                <a:tab pos="1333595" algn="l"/>
                <a:tab pos="1778126" algn="l"/>
                <a:tab pos="2222659" algn="l"/>
                <a:tab pos="2667189" algn="l"/>
              </a:tabLst>
              <a:defRPr sz="1200">
                <a:solidFill>
                  <a:srgbClr val="969696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de-DE" altLang="de-DE"/>
              <a:t>Interkuturelle Kompetenz</a:t>
            </a:r>
          </a:p>
        </p:txBody>
      </p:sp>
      <p:sp>
        <p:nvSpPr>
          <p:cNvPr id="4100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68363" y="741363"/>
            <a:ext cx="4929187" cy="3698875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665041" y="4720816"/>
            <a:ext cx="5335893" cy="4439777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09" tIns="44527" rIns="89409" bIns="44527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altLang="de-DE" noProof="0" smtClean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9378477"/>
            <a:ext cx="2632125" cy="4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409" tIns="44527" rIns="89409" bIns="44527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buSzPct val="100000"/>
              <a:defRPr/>
            </a:pPr>
            <a:r>
              <a:rPr lang="de-DE" altLang="de-DE" sz="1200" smtClean="0">
                <a:solidFill>
                  <a:srgbClr val="969696"/>
                </a:solidFill>
              </a:rPr>
              <a:t>ausgedruckt am: </a:t>
            </a:r>
          </a:p>
          <a:p>
            <a:pPr eaLnBrk="1" hangingPunct="1">
              <a:buSzPct val="100000"/>
              <a:defRPr/>
            </a:pPr>
            <a:fld id="{34B065AA-919F-40D4-9980-5A03C5B30E28}" type="datetime1">
              <a:rPr lang="de-DE" altLang="de-DE" sz="1200" smtClean="0">
                <a:solidFill>
                  <a:srgbClr val="969696"/>
                </a:solidFill>
              </a:rPr>
              <a:pPr eaLnBrk="1" hangingPunct="1">
                <a:buSzPct val="100000"/>
                <a:defRPr/>
              </a:pPr>
              <a:t>16.05.2018</a:t>
            </a:fld>
            <a:endParaRPr lang="de-DE" altLang="de-DE" sz="1200" smtClean="0">
              <a:solidFill>
                <a:srgbClr val="969696"/>
              </a:solidFill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591631" y="9376898"/>
            <a:ext cx="1443775" cy="4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409" tIns="44527" rIns="89409" bIns="44527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de-DE" altLang="de-DE" sz="1200" smtClean="0">
                <a:solidFill>
                  <a:srgbClr val="969696"/>
                </a:solidFill>
              </a:rPr>
              <a:t>© dbb akademie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5225314" y="9376898"/>
            <a:ext cx="1440660" cy="4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409" tIns="44527" rIns="89409" bIns="44527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SzPct val="100000"/>
              <a:defRPr/>
            </a:pPr>
            <a:r>
              <a:rPr lang="de-DE" altLang="de-DE" sz="1200" smtClean="0">
                <a:solidFill>
                  <a:srgbClr val="969696"/>
                </a:solidFill>
              </a:rPr>
              <a:t>Seite </a:t>
            </a:r>
            <a:fld id="{00535B6F-792D-4F45-BB62-0C211586B7E1}" type="slidenum">
              <a:rPr lang="de-DE" altLang="de-DE" sz="1200" smtClean="0">
                <a:solidFill>
                  <a:srgbClr val="969696"/>
                </a:solidFill>
              </a:rPr>
              <a:pPr algn="r" eaLnBrk="1" hangingPunct="1">
                <a:buSzPct val="100000"/>
                <a:defRPr/>
              </a:pPr>
              <a:t>‹Nr.›</a:t>
            </a:fld>
            <a:endParaRPr lang="de-DE" altLang="de-DE" sz="1200" smtClean="0">
              <a:solidFill>
                <a:srgbClr val="969696"/>
              </a:solidFill>
            </a:endParaRPr>
          </a:p>
        </p:txBody>
      </p:sp>
      <p:pic>
        <p:nvPicPr>
          <p:cNvPr id="4105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055" y="146835"/>
            <a:ext cx="1537224" cy="47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423963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665041" y="4720816"/>
            <a:ext cx="5337450" cy="4441357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409" tIns="44527" rIns="89409" bIns="44527"/>
          <a:lstStyle>
            <a:lvl1pPr marL="1778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r>
              <a:rPr lang="de-DE" altLang="de-DE">
                <a:latin typeface="Arial" panose="020B0604020202020204" pitchFamily="34" charset="0"/>
              </a:rPr>
              <a:t>Die Informationen auf diesen Sprechernotizen werden eingegeben über</a:t>
            </a:r>
          </a:p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endParaRPr lang="de-DE" altLang="de-DE"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r>
              <a:rPr lang="de-DE" altLang="de-DE">
                <a:latin typeface="Arial" panose="020B0604020202020204" pitchFamily="34" charset="0"/>
              </a:rPr>
              <a:t>[Ansicht] [Kopf- und Fußzeilen]</a:t>
            </a:r>
          </a:p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endParaRPr lang="de-DE" altLang="de-DE"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r>
              <a:rPr lang="de-DE" altLang="de-DE">
                <a:latin typeface="Arial" panose="020B0604020202020204" pitchFamily="34" charset="0"/>
              </a:rPr>
              <a:t>Die Formatierung z. B. kursiv bei </a:t>
            </a:r>
            <a:r>
              <a:rPr lang="de-DE" altLang="de-DE" i="1">
                <a:latin typeface="Arial" panose="020B0604020202020204" pitchFamily="34" charset="0"/>
              </a:rPr>
              <a:t>© dbb akademie</a:t>
            </a:r>
            <a:r>
              <a:rPr lang="de-DE" altLang="de-DE">
                <a:latin typeface="Arial" panose="020B0604020202020204" pitchFamily="34" charset="0"/>
              </a:rPr>
              <a:t> wird im Notizenmaster durch Formatierung dieses Platzhalters erreicht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0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78" tIns="45239" rIns="90478" bIns="45239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705734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0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78" tIns="45239" rIns="90478" bIns="45239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702309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0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78" tIns="45239" rIns="90478" bIns="45239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560030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0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78" tIns="45239" rIns="90478" bIns="45239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281445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0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78" tIns="45239" rIns="90478" bIns="45239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590720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0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78" tIns="45239" rIns="90478" bIns="45239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220758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0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78" tIns="45239" rIns="90478" bIns="45239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115203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0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78" tIns="45239" rIns="90478" bIns="45239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10794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7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23.04.2012</a:t>
            </a:r>
            <a:endParaRPr lang="de-DE"/>
          </a:p>
        </p:txBody>
      </p:sp>
      <p:sp>
        <p:nvSpPr>
          <p:cNvPr id="24581" name="Foliennummernplatzhalt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7892319-51B1-4AC7-ABEB-D9E3CAEC9E6E}" type="slidenum">
              <a:rPr lang="de-DE" altLang="de-DE" smtClean="0"/>
              <a:pPr>
                <a:spcBef>
                  <a:spcPct val="0"/>
                </a:spcBef>
              </a:pPr>
              <a:t>3</a:t>
            </a:fld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3624653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7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67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7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9845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7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145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7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6908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0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78" tIns="45239" rIns="90478" bIns="45239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933950" cy="370046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0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78" tIns="45239" rIns="90478" bIns="45239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15623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9A857-C258-4029-9A80-5D2A4F9F028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B5D52-E0C8-46DE-BA76-2478CB4D89D9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1701869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36AD6-B38A-449B-83E2-9A448EF78B5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20F59-10AA-4770-9357-4CD540A24031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81506728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768975" y="427038"/>
            <a:ext cx="1695450" cy="5588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2625" y="427038"/>
            <a:ext cx="4933950" cy="55880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E8FDE-E3CB-4B10-BE15-A6E77FDC5FF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62BE9-B3ED-41C2-9393-42B01163B3CB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12476045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5465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3468826140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1785109917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195820249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2625" y="1903413"/>
            <a:ext cx="3314700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149725" y="1903413"/>
            <a:ext cx="3314700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848976596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2520089004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687234858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409802953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8D400-4420-4977-826B-BBE462885C6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39B56-E392-4CD8-BB3A-0CEA5B58317F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80100578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1892642976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4203247442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3048518721"/>
      </p:ext>
    </p:extLst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768975" y="427038"/>
            <a:ext cx="1695450" cy="5588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2625" y="427038"/>
            <a:ext cx="4933950" cy="55880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113593131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7CDD5-8AA8-4BCD-9A6C-1EF5F26B677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900C8-0529-476C-B2B5-F5CE124D669B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45230222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2625" y="1903413"/>
            <a:ext cx="3314700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149725" y="1903413"/>
            <a:ext cx="3314700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BF3D2-A741-420F-B67F-5E1B79C84A9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73765-D526-4F20-8B8F-EBDD38B9CB1B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42522816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12583-6C74-4ABB-8E07-AA4D01CE315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95C2C-FDC4-4ACF-8D88-8F626F836813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982115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842FB-4563-44FA-95DE-F6DDC1C094A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412C6-B7DA-48BD-8DD0-6D5C69A100BD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61683877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CA2BE-8B61-4E48-B67D-B9F7B21231E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FEA32-BAE7-4727-B128-7FAF01289EEB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3680219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555C4-1B23-4939-A16F-DB93EC61EF2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25576-D6E4-4632-8496-4F973EE1CF56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98541382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0AFAE-BFC1-4733-8A5E-C71DA611192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579F8-21BD-458A-B856-D43E9254C1A7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99496686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400" y="539750"/>
            <a:ext cx="1770063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5" y="5562600"/>
            <a:ext cx="925513" cy="93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684213" y="6477000"/>
            <a:ext cx="6132512" cy="36513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8780463" y="6477000"/>
            <a:ext cx="395287" cy="36513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698500" y="1511300"/>
            <a:ext cx="8475663" cy="36513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8243888" y="6332538"/>
            <a:ext cx="574675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2C199300-D92B-489E-B8C6-0801C0A7621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032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427038"/>
            <a:ext cx="5975350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Format des Titeltextes durch Klicken bearbeiten</a:t>
            </a:r>
          </a:p>
        </p:txBody>
      </p:sp>
      <p:sp>
        <p:nvSpPr>
          <p:cNvPr id="1033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03413"/>
            <a:ext cx="6781800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Format des Gliederungstextes durch Klicken bearbeiten</a:t>
            </a:r>
          </a:p>
          <a:p>
            <a:pPr lvl="1"/>
            <a:r>
              <a:rPr lang="en-GB" altLang="de-DE" smtClean="0"/>
              <a:t>Zweite Gliederungsebene</a:t>
            </a:r>
          </a:p>
          <a:p>
            <a:pPr lvl="2"/>
            <a:r>
              <a:rPr lang="en-GB" altLang="de-DE" smtClean="0"/>
              <a:t>Dritte Gliederungsebene</a:t>
            </a:r>
          </a:p>
          <a:p>
            <a:pPr lvl="3"/>
            <a:r>
              <a:rPr lang="en-GB" altLang="de-DE" smtClean="0"/>
              <a:t>Vierte Gliederungsebene</a:t>
            </a:r>
          </a:p>
          <a:p>
            <a:pPr lvl="4"/>
            <a:r>
              <a:rPr lang="en-GB" altLang="de-DE" smtClean="0"/>
              <a:t>Fünfte Gliederungsebene</a:t>
            </a:r>
          </a:p>
          <a:p>
            <a:pPr lvl="4"/>
            <a:r>
              <a:rPr lang="en-GB" altLang="de-DE" smtClean="0"/>
              <a:t>Sechste Gliederungsebene</a:t>
            </a:r>
          </a:p>
          <a:p>
            <a:pPr lvl="4"/>
            <a:r>
              <a:rPr lang="en-GB" altLang="de-DE" smtClean="0"/>
              <a:t>Siebte Gliederungsebene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/>
          </p:nvPr>
        </p:nvSpPr>
        <p:spPr bwMode="auto">
          <a:xfrm>
            <a:off x="684213" y="6524625"/>
            <a:ext cx="6118225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/>
          </p:nvPr>
        </p:nvSpPr>
        <p:spPr bwMode="auto">
          <a:xfrm>
            <a:off x="6902450" y="6335713"/>
            <a:ext cx="1268413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37D732CC-243B-4E57-A11F-E420D8DF92C4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 rot="16200000">
            <a:off x="-353219" y="6060281"/>
            <a:ext cx="855663" cy="215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buSzPct val="100000"/>
              <a:defRPr/>
            </a:pPr>
            <a:r>
              <a:rPr lang="de-DE" altLang="de-DE" sz="800" smtClean="0">
                <a:solidFill>
                  <a:srgbClr val="808080"/>
                </a:solidFill>
              </a:rPr>
              <a:t>Rev. Stand 2.0</a:t>
            </a: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7308850" y="6524625"/>
            <a:ext cx="1871663" cy="333375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r">
              <a:buSzPct val="100000"/>
              <a:defRPr/>
            </a:pPr>
            <a:r>
              <a:rPr lang="de-DE" altLang="de-DE" sz="1200" b="1" smtClean="0">
                <a:solidFill>
                  <a:srgbClr val="808080"/>
                </a:solidFill>
              </a:rPr>
              <a:t>© dbb akademie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92" r:id="rId12"/>
  </p:sldLayoutIdLst>
  <p:transition spd="slow"/>
  <p:hf sldNum="0" hdr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3013075" y="2159000"/>
            <a:ext cx="6154738" cy="1511300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400" y="539750"/>
            <a:ext cx="1770063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25" y="1582738"/>
            <a:ext cx="2030413" cy="205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682625" y="6477000"/>
            <a:ext cx="8475663" cy="36513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pic>
        <p:nvPicPr>
          <p:cNvPr id="2054" name="Picture 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075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5" name="Picture 6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263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6" name="Picture 7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663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7" name="Picture 8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788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8" name="Picture 9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938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ext Box 10"/>
          <p:cNvSpPr txBox="1">
            <a:spLocks noChangeArrowheads="1"/>
          </p:cNvSpPr>
          <p:nvPr/>
        </p:nvSpPr>
        <p:spPr bwMode="auto">
          <a:xfrm rot="16200000">
            <a:off x="-353219" y="6060281"/>
            <a:ext cx="855663" cy="215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buSzPct val="100000"/>
              <a:defRPr/>
            </a:pPr>
            <a:r>
              <a:rPr lang="de-DE" altLang="de-DE" sz="800" smtClean="0">
                <a:solidFill>
                  <a:srgbClr val="808080"/>
                </a:solidFill>
              </a:rPr>
              <a:t>Rev. Stand 2.0</a:t>
            </a: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7308850" y="6524625"/>
            <a:ext cx="1871663" cy="333375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r">
              <a:buSzPct val="100000"/>
              <a:defRPr/>
            </a:pPr>
            <a:r>
              <a:rPr lang="de-DE" altLang="de-DE" sz="1200" b="1" smtClean="0">
                <a:solidFill>
                  <a:srgbClr val="808080"/>
                </a:solidFill>
              </a:rPr>
              <a:t>© dbb akademie</a:t>
            </a:r>
          </a:p>
        </p:txBody>
      </p:sp>
      <p:sp>
        <p:nvSpPr>
          <p:cNvPr id="206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427038"/>
            <a:ext cx="5975350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Format des Titeltextes durch Klicken bearbeiten</a:t>
            </a:r>
          </a:p>
        </p:txBody>
      </p:sp>
      <p:sp>
        <p:nvSpPr>
          <p:cNvPr id="2062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03413"/>
            <a:ext cx="6781800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Format des Gliederungstextes durch Klicken bearbeiten</a:t>
            </a:r>
          </a:p>
          <a:p>
            <a:pPr lvl="1"/>
            <a:r>
              <a:rPr lang="en-GB" altLang="de-DE" smtClean="0"/>
              <a:t>Zweite Gliederungsebene</a:t>
            </a:r>
          </a:p>
          <a:p>
            <a:pPr lvl="2"/>
            <a:r>
              <a:rPr lang="en-GB" altLang="de-DE" smtClean="0"/>
              <a:t>Dritte Gliederungsebene</a:t>
            </a:r>
          </a:p>
          <a:p>
            <a:pPr lvl="3"/>
            <a:r>
              <a:rPr lang="en-GB" altLang="de-DE" smtClean="0"/>
              <a:t>Vierte Gliederungsebene</a:t>
            </a:r>
          </a:p>
          <a:p>
            <a:pPr lvl="4"/>
            <a:r>
              <a:rPr lang="en-GB" altLang="de-DE" smtClean="0"/>
              <a:t>Fünfte Gliederungsebene</a:t>
            </a:r>
          </a:p>
          <a:p>
            <a:pPr lvl="4"/>
            <a:r>
              <a:rPr lang="en-GB" altLang="de-DE" smtClean="0"/>
              <a:t>Sechste Gliederungsebene</a:t>
            </a:r>
          </a:p>
          <a:p>
            <a:pPr lvl="4"/>
            <a:r>
              <a:rPr lang="en-GB" altLang="de-DE" smtClean="0"/>
              <a:t>Siebte Gliederungsebene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/>
          </p:nvPr>
        </p:nvSpPr>
        <p:spPr bwMode="auto">
          <a:xfrm>
            <a:off x="684213" y="6524625"/>
            <a:ext cx="6118225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</a:tabLst>
              <a:defRPr sz="1200">
                <a:solidFill>
                  <a:srgbClr val="80808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slow"/>
  <p:hf sldNum="0" hd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3011488" y="5373688"/>
            <a:ext cx="4994275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500"/>
              </a:spcBef>
              <a:buClrTx/>
              <a:buFontTx/>
              <a:buNone/>
            </a:pPr>
            <a:r>
              <a:rPr lang="de-DE" altLang="de-DE" sz="1800" dirty="0" err="1" smtClean="0"/>
              <a:t>Tbilisi</a:t>
            </a:r>
            <a:r>
              <a:rPr lang="de-DE" altLang="de-DE" sz="1800" dirty="0" smtClean="0"/>
              <a:t>, May 2018</a:t>
            </a:r>
            <a:endParaRPr lang="de-DE" altLang="de-DE" sz="1800" dirty="0"/>
          </a:p>
          <a:p>
            <a:pPr>
              <a:spcBef>
                <a:spcPts val="500"/>
              </a:spcBef>
              <a:buClrTx/>
              <a:buFontTx/>
              <a:buNone/>
            </a:pPr>
            <a:r>
              <a:rPr lang="de-DE" altLang="de-DE" sz="2000" dirty="0"/>
              <a:t/>
            </a:r>
            <a:br>
              <a:rPr lang="de-DE" altLang="de-DE" sz="2000" dirty="0"/>
            </a:br>
            <a:r>
              <a:rPr lang="de-DE" altLang="de-DE" sz="1800" dirty="0" smtClean="0"/>
              <a:t>Anke </a:t>
            </a:r>
            <a:r>
              <a:rPr lang="de-DE" altLang="de-DE" sz="1800" dirty="0" err="1" smtClean="0"/>
              <a:t>Weigend</a:t>
            </a:r>
            <a:r>
              <a:rPr lang="de-DE" altLang="de-DE" sz="1800" dirty="0" smtClean="0"/>
              <a:t>, Dr. Sabine Horst</a:t>
            </a:r>
            <a:endParaRPr lang="de-DE" altLang="de-DE" sz="1800" dirty="0"/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3011488" y="4005263"/>
            <a:ext cx="49942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800"/>
              </a:spcBef>
              <a:buClrTx/>
              <a:buFontTx/>
              <a:buNone/>
            </a:pPr>
            <a:r>
              <a:rPr lang="de-DE" altLang="de-DE" sz="3200" b="1" dirty="0" smtClean="0">
                <a:solidFill>
                  <a:srgbClr val="C00073"/>
                </a:solidFill>
              </a:rPr>
              <a:t>Communication </a:t>
            </a:r>
            <a:r>
              <a:rPr lang="de-DE" altLang="de-DE" sz="3200" b="1" dirty="0" err="1" smtClean="0">
                <a:solidFill>
                  <a:srgbClr val="C00073"/>
                </a:solidFill>
              </a:rPr>
              <a:t>skills</a:t>
            </a:r>
            <a:endParaRPr lang="de-DE" altLang="de-DE" sz="3200" b="1" dirty="0">
              <a:solidFill>
                <a:srgbClr val="C00073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Communication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skills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Active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listening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4" y="1903413"/>
            <a:ext cx="7777807" cy="411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/>
              <a:t>   </a:t>
            </a:r>
            <a:r>
              <a:rPr lang="en-GB" altLang="de-DE" sz="3000" dirty="0" smtClean="0"/>
              <a:t>Let the other person finish what they</a:t>
            </a:r>
            <a:br>
              <a:rPr lang="en-GB" altLang="de-DE" sz="3000" dirty="0" smtClean="0"/>
            </a:br>
            <a:r>
              <a:rPr lang="en-GB" altLang="de-DE" sz="3000" dirty="0" smtClean="0"/>
              <a:t>    wanted to say</a:t>
            </a:r>
            <a:r>
              <a:rPr lang="de-DE" altLang="de-DE" sz="3000" dirty="0" smtClean="0"/>
              <a:t>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de-DE" altLang="de-DE" sz="3000" dirty="0"/>
              <a:t> </a:t>
            </a:r>
            <a:r>
              <a:rPr lang="de-DE" altLang="de-DE" sz="3000" dirty="0" smtClean="0"/>
              <a:t>  Pay </a:t>
            </a:r>
            <a:r>
              <a:rPr lang="de-DE" altLang="de-DE" sz="3000" dirty="0" err="1" smtClean="0"/>
              <a:t>attention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to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the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speaker</a:t>
            </a:r>
            <a:r>
              <a:rPr lang="de-DE" altLang="de-DE" sz="3000" dirty="0" smtClean="0"/>
              <a:t> (</a:t>
            </a:r>
            <a:r>
              <a:rPr lang="de-DE" altLang="de-DE" sz="3000" dirty="0" err="1" smtClean="0"/>
              <a:t>eye</a:t>
            </a:r>
            <a:r>
              <a:rPr lang="de-DE" altLang="de-DE" sz="3000" dirty="0"/>
              <a:t> </a:t>
            </a:r>
            <a:r>
              <a:rPr lang="de-DE" altLang="de-DE" sz="3000" dirty="0" err="1" smtClean="0"/>
              <a:t>contact</a:t>
            </a:r>
            <a:r>
              <a:rPr lang="de-DE" altLang="de-DE" sz="3000" dirty="0" smtClean="0"/>
              <a:t>,</a:t>
            </a:r>
            <a:br>
              <a:rPr lang="de-DE" altLang="de-DE" sz="3000" dirty="0" smtClean="0"/>
            </a:br>
            <a:r>
              <a:rPr lang="de-DE" altLang="de-DE" sz="3000" dirty="0" smtClean="0"/>
              <a:t>    </a:t>
            </a:r>
            <a:r>
              <a:rPr lang="de-DE" altLang="de-DE" sz="3000" dirty="0" err="1" smtClean="0"/>
              <a:t>posture</a:t>
            </a:r>
            <a:r>
              <a:rPr lang="de-DE" altLang="de-DE" sz="3000" dirty="0" smtClean="0"/>
              <a:t>).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de-DE" altLang="de-DE" sz="3000" dirty="0"/>
              <a:t> </a:t>
            </a:r>
            <a:r>
              <a:rPr lang="de-DE" altLang="de-DE" sz="3000" dirty="0" smtClean="0"/>
              <a:t>  Paraphrase </a:t>
            </a:r>
            <a:r>
              <a:rPr lang="de-DE" altLang="de-DE" sz="3000" dirty="0" err="1" smtClean="0"/>
              <a:t>and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summarize</a:t>
            </a:r>
            <a:r>
              <a:rPr lang="de-DE" altLang="de-DE" sz="3000" dirty="0" smtClean="0"/>
              <a:t>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de-DE" altLang="de-DE" sz="3000" dirty="0"/>
              <a:t> </a:t>
            </a:r>
            <a:r>
              <a:rPr lang="de-DE" altLang="de-DE" sz="3000" dirty="0" smtClean="0"/>
              <a:t>  </a:t>
            </a:r>
            <a:r>
              <a:rPr lang="de-DE" altLang="de-DE" sz="3000" dirty="0" err="1" smtClean="0"/>
              <a:t>Mirrore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the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other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person´s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language</a:t>
            </a:r>
            <a:r>
              <a:rPr lang="de-DE" altLang="de-DE" sz="3000" dirty="0" smtClean="0"/>
              <a:t>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de-DE" altLang="de-DE" sz="3000" dirty="0"/>
              <a:t> </a:t>
            </a:r>
            <a:r>
              <a:rPr lang="de-DE" altLang="de-DE" sz="3000" dirty="0" smtClean="0"/>
              <a:t>  </a:t>
            </a:r>
            <a:r>
              <a:rPr lang="de-DE" altLang="de-DE" sz="3000" dirty="0" err="1" smtClean="0"/>
              <a:t>Ask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further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questions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for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clarification</a:t>
            </a:r>
            <a:r>
              <a:rPr lang="de-DE" altLang="de-DE" sz="3000" dirty="0" smtClean="0"/>
              <a:t>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de-DE" altLang="de-DE" sz="3000" dirty="0"/>
              <a:t> </a:t>
            </a:r>
            <a:r>
              <a:rPr lang="de-DE" altLang="de-DE" sz="3000" dirty="0" smtClean="0"/>
              <a:t>  Try </a:t>
            </a:r>
            <a:r>
              <a:rPr lang="de-DE" altLang="de-DE" sz="3000" dirty="0" err="1" smtClean="0"/>
              <a:t>to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use</a:t>
            </a:r>
            <a:r>
              <a:rPr lang="de-DE" altLang="de-DE" sz="3000" dirty="0" smtClean="0"/>
              <a:t> open </a:t>
            </a:r>
            <a:r>
              <a:rPr lang="de-DE" altLang="de-DE" sz="3000" dirty="0" err="1" smtClean="0"/>
              <a:t>questions</a:t>
            </a:r>
            <a:r>
              <a:rPr lang="de-DE" altLang="de-DE" sz="3000" dirty="0" smtClean="0"/>
              <a:t>.</a:t>
            </a:r>
            <a:endParaRPr lang="en-GB" altLang="de-DE" sz="3000" dirty="0"/>
          </a:p>
        </p:txBody>
      </p:sp>
    </p:spTree>
    <p:extLst>
      <p:ext uri="{BB962C8B-B14F-4D97-AF65-F5344CB8AC3E}">
        <p14:creationId xmlns:p14="http://schemas.microsoft.com/office/powerpoint/2010/main" val="16879595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Communication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skills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Active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listening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5" y="1903413"/>
            <a:ext cx="6783388" cy="411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800" b="1" dirty="0" smtClean="0"/>
              <a:t>Positive resonance for the speaker</a:t>
            </a:r>
            <a:endParaRPr lang="en-GB" altLang="de-DE" sz="2800" dirty="0" smtClean="0"/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/>
              <a:t> </a:t>
            </a:r>
            <a:r>
              <a:rPr lang="en-GB" altLang="de-DE" sz="2800" dirty="0" smtClean="0"/>
              <a:t>  </a:t>
            </a:r>
            <a:r>
              <a:rPr lang="en-GB" altLang="de-DE" sz="2800" b="1" dirty="0" smtClean="0"/>
              <a:t>Ensure participation; show interest </a:t>
            </a:r>
            <a:br>
              <a:rPr lang="en-GB" altLang="de-DE" sz="2800" b="1" dirty="0" smtClean="0"/>
            </a:br>
            <a:r>
              <a:rPr lang="en-GB" altLang="de-DE" sz="2800" b="1" dirty="0" smtClean="0"/>
              <a:t>    and</a:t>
            </a:r>
            <a:r>
              <a:rPr lang="en-GB" altLang="de-DE" sz="2800" b="1" dirty="0"/>
              <a:t> </a:t>
            </a:r>
            <a:r>
              <a:rPr lang="en-GB" altLang="de-DE" sz="2800" b="1" dirty="0" smtClean="0"/>
              <a:t>patience (verbally and</a:t>
            </a:r>
            <a:r>
              <a:rPr lang="en-GB" altLang="de-DE" sz="2800" b="1" dirty="0"/>
              <a:t> </a:t>
            </a:r>
            <a:r>
              <a:rPr lang="en-GB" altLang="de-DE" sz="2800" b="1" dirty="0" smtClean="0"/>
              <a:t>non-</a:t>
            </a:r>
            <a:br>
              <a:rPr lang="en-GB" altLang="de-DE" sz="2800" b="1" dirty="0" smtClean="0"/>
            </a:br>
            <a:r>
              <a:rPr lang="en-GB" altLang="de-DE" sz="2800" b="1" dirty="0" smtClean="0"/>
              <a:t>    verbally)</a:t>
            </a:r>
            <a:r>
              <a:rPr lang="en-GB" altLang="de-DE" sz="2800" dirty="0" smtClean="0"/>
              <a:t/>
            </a:r>
            <a:br>
              <a:rPr lang="en-GB" altLang="de-DE" sz="2800" dirty="0" smtClean="0"/>
            </a:br>
            <a:r>
              <a:rPr lang="en-GB" altLang="de-DE" sz="2800" dirty="0" smtClean="0"/>
              <a:t>    - eye contact, smile, nodding your head</a:t>
            </a:r>
            <a:br>
              <a:rPr lang="en-GB" altLang="de-DE" sz="2800" dirty="0" smtClean="0"/>
            </a:br>
            <a:r>
              <a:rPr lang="en-GB" altLang="de-DE" sz="2800" dirty="0" smtClean="0"/>
              <a:t>      in a positive way, affirmative sounds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/>
              <a:t>  </a:t>
            </a:r>
            <a:r>
              <a:rPr lang="en-GB" altLang="de-DE" sz="2800" dirty="0" smtClean="0"/>
              <a:t> Adopt an open and relaxed posture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/>
              <a:t> </a:t>
            </a:r>
            <a:r>
              <a:rPr lang="en-GB" altLang="de-DE" sz="2800" dirty="0" smtClean="0"/>
              <a:t> Lean slightly towards the speaker</a:t>
            </a:r>
            <a:br>
              <a:rPr lang="en-GB" altLang="de-DE" sz="2800" dirty="0" smtClean="0"/>
            </a:br>
            <a:r>
              <a:rPr lang="en-GB" altLang="de-DE" sz="2800" dirty="0" smtClean="0"/>
              <a:t>      </a:t>
            </a:r>
            <a:endParaRPr lang="en-GB" altLang="de-DE" sz="2800" dirty="0"/>
          </a:p>
        </p:txBody>
      </p:sp>
    </p:spTree>
    <p:extLst>
      <p:ext uri="{BB962C8B-B14F-4D97-AF65-F5344CB8AC3E}">
        <p14:creationId xmlns:p14="http://schemas.microsoft.com/office/powerpoint/2010/main" val="29977461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Communication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skills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Active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listening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5" y="1903413"/>
            <a:ext cx="6783388" cy="411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800" b="1" dirty="0" smtClean="0"/>
              <a:t>Positive resonance for the speaker</a:t>
            </a:r>
            <a:endParaRPr lang="en-GB" altLang="de-DE" sz="2800" dirty="0" smtClean="0"/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 smtClean="0"/>
              <a:t>   </a:t>
            </a:r>
            <a:r>
              <a:rPr lang="en-GB" altLang="de-DE" sz="2800" b="1" dirty="0" smtClean="0"/>
              <a:t>Paraphrasing</a:t>
            </a:r>
            <a:r>
              <a:rPr lang="en-GB" altLang="de-DE" sz="2800" dirty="0" smtClean="0"/>
              <a:t/>
            </a:r>
            <a:br>
              <a:rPr lang="en-GB" altLang="de-DE" sz="2800" dirty="0" smtClean="0"/>
            </a:br>
            <a:r>
              <a:rPr lang="en-GB" altLang="de-DE" sz="2800" dirty="0" smtClean="0"/>
              <a:t>    -  </a:t>
            </a:r>
            <a:r>
              <a:rPr lang="en-GB" dirty="0" smtClean="0"/>
              <a:t>"</a:t>
            </a:r>
            <a:r>
              <a:rPr lang="en-GB" altLang="de-DE" sz="2800" dirty="0" smtClean="0"/>
              <a:t>If I understand you correctly…</a:t>
            </a:r>
            <a:r>
              <a:rPr lang="en-GB" sz="2800" dirty="0" smtClean="0"/>
              <a:t>"</a:t>
            </a:r>
            <a:r>
              <a:rPr lang="en-GB" altLang="de-DE" sz="2800" dirty="0" smtClean="0"/>
              <a:t/>
            </a:r>
            <a:br>
              <a:rPr lang="en-GB" altLang="de-DE" sz="2800" dirty="0" smtClean="0"/>
            </a:br>
            <a:r>
              <a:rPr lang="en-GB" altLang="de-DE" sz="2800" dirty="0" smtClean="0"/>
              <a:t>    -  </a:t>
            </a:r>
            <a:r>
              <a:rPr lang="en-GB" sz="2800" dirty="0" smtClean="0"/>
              <a:t>"</a:t>
            </a:r>
            <a:r>
              <a:rPr lang="en-GB" altLang="de-DE" sz="2800" dirty="0" smtClean="0"/>
              <a:t>Okay, I understand. This means…</a:t>
            </a:r>
            <a:r>
              <a:rPr lang="en-GB" sz="2800" dirty="0"/>
              <a:t>"</a:t>
            </a:r>
            <a:r>
              <a:rPr lang="en-GB" altLang="de-DE" sz="2800" dirty="0" smtClean="0"/>
              <a:t/>
            </a:r>
            <a:br>
              <a:rPr lang="en-GB" altLang="de-DE" sz="2800" dirty="0" smtClean="0"/>
            </a:br>
            <a:r>
              <a:rPr lang="en-GB" altLang="de-DE" sz="2800" dirty="0" smtClean="0"/>
              <a:t>    -  </a:t>
            </a:r>
            <a:r>
              <a:rPr lang="en-GB" sz="2800" dirty="0" smtClean="0"/>
              <a:t>"</a:t>
            </a:r>
            <a:r>
              <a:rPr lang="en-GB" altLang="de-DE" sz="2800" dirty="0" smtClean="0"/>
              <a:t>You would like to..</a:t>
            </a:r>
            <a:r>
              <a:rPr lang="en-GB" sz="2800" dirty="0"/>
              <a:t> "</a:t>
            </a:r>
            <a:r>
              <a:rPr lang="en-GB" altLang="de-DE" sz="2800" dirty="0" smtClean="0"/>
              <a:t/>
            </a:r>
            <a:br>
              <a:rPr lang="en-GB" altLang="de-DE" sz="2800" dirty="0" smtClean="0"/>
            </a:br>
            <a:r>
              <a:rPr lang="en-GB" altLang="de-DE" sz="2800" dirty="0" smtClean="0"/>
              <a:t>    -  </a:t>
            </a:r>
            <a:r>
              <a:rPr lang="en-GB" sz="2800" dirty="0" smtClean="0"/>
              <a:t>"</a:t>
            </a:r>
            <a:r>
              <a:rPr lang="en-GB" altLang="de-DE" sz="2800" dirty="0" smtClean="0"/>
              <a:t>In other words…</a:t>
            </a:r>
            <a:r>
              <a:rPr lang="en-GB" sz="2800" dirty="0" smtClean="0"/>
              <a:t>“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/>
              <a:t> </a:t>
            </a:r>
            <a:r>
              <a:rPr lang="en-GB" altLang="de-DE" sz="2800" dirty="0" smtClean="0"/>
              <a:t> </a:t>
            </a:r>
            <a:r>
              <a:rPr lang="en-GB" altLang="de-DE" sz="2800" b="1" dirty="0" smtClean="0"/>
              <a:t>Summarizing in own words 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 smtClean="0"/>
              <a:t>   If feedback is missing, this could irritate</a:t>
            </a:r>
            <a:br>
              <a:rPr lang="en-GB" altLang="de-DE" sz="2800" dirty="0" smtClean="0"/>
            </a:br>
            <a:r>
              <a:rPr lang="en-GB" altLang="de-DE" sz="2800" dirty="0" smtClean="0"/>
              <a:t>    the speaker and can cause aggression.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800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1394634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Communication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skills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What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active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listening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is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NOT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>
                <a:solidFill>
                  <a:srgbClr val="C60073"/>
                </a:solidFill>
              </a:rPr>
              <a:t>a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bout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…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5" y="1903413"/>
            <a:ext cx="6783388" cy="411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457200" indent="-457200"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/>
              <a:t>r</a:t>
            </a:r>
            <a:r>
              <a:rPr lang="en-GB" altLang="de-DE" sz="2800" dirty="0" smtClean="0"/>
              <a:t>ehearsing in your head what you are going  to say next.</a:t>
            </a:r>
          </a:p>
          <a:p>
            <a:pPr marL="457200" indent="-457200"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/>
              <a:t>i</a:t>
            </a:r>
            <a:r>
              <a:rPr lang="en-GB" altLang="de-DE" sz="2800" dirty="0" smtClean="0"/>
              <a:t>nterrupting the other person.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 smtClean="0"/>
              <a:t>   asking questions directly.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/>
              <a:t> </a:t>
            </a:r>
            <a:r>
              <a:rPr lang="en-GB" altLang="de-DE" sz="2800" dirty="0" smtClean="0"/>
              <a:t>  talking about your feelings.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/>
              <a:t> </a:t>
            </a:r>
            <a:r>
              <a:rPr lang="en-GB" altLang="de-DE" sz="2800" dirty="0" smtClean="0"/>
              <a:t>  </a:t>
            </a:r>
            <a:r>
              <a:rPr lang="en-GB" altLang="de-DE" sz="2800" dirty="0"/>
              <a:t>j</a:t>
            </a:r>
            <a:r>
              <a:rPr lang="en-GB" altLang="de-DE" sz="2800" dirty="0" smtClean="0"/>
              <a:t>udging and qualifying what has</a:t>
            </a:r>
            <a:br>
              <a:rPr lang="en-GB" altLang="de-DE" sz="2800" dirty="0" smtClean="0"/>
            </a:br>
            <a:r>
              <a:rPr lang="en-GB" altLang="de-DE" sz="2800" dirty="0" smtClean="0"/>
              <a:t>    been said.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/>
              <a:t> </a:t>
            </a:r>
            <a:r>
              <a:rPr lang="en-GB" altLang="de-DE" sz="2800" dirty="0" smtClean="0"/>
              <a:t>  giving advice.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/>
              <a:t> </a:t>
            </a:r>
            <a:r>
              <a:rPr lang="en-GB" altLang="de-DE" sz="2800" dirty="0" smtClean="0"/>
              <a:t>  trying to impress the other person.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800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24199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Communication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skills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Asking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questions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endParaRPr lang="de-DE" altLang="de-DE" sz="2800" b="1" dirty="0" smtClean="0">
              <a:solidFill>
                <a:srgbClr val="C60073"/>
              </a:solidFill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1115616" y="1628800"/>
            <a:ext cx="7488832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800" dirty="0" smtClean="0"/>
              <a:t>Types of questions: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800" b="1" dirty="0" smtClean="0"/>
              <a:t>Open questions</a:t>
            </a:r>
            <a:r>
              <a:rPr lang="en-GB" altLang="de-DE" sz="2800" dirty="0" smtClean="0"/>
              <a:t>:</a:t>
            </a:r>
          </a:p>
          <a:p>
            <a:pPr marL="457200" indent="-457200"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 smtClean="0"/>
              <a:t>Probing </a:t>
            </a:r>
          </a:p>
          <a:p>
            <a:pPr marL="457200" indent="-457200"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 smtClean="0"/>
              <a:t>Comparative</a:t>
            </a:r>
          </a:p>
          <a:p>
            <a:pPr marL="457200" indent="-457200"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 smtClean="0"/>
              <a:t>Extension and precision</a:t>
            </a:r>
          </a:p>
          <a:p>
            <a:pPr marL="457200" indent="-457200"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 smtClean="0"/>
              <a:t>Hypothetical …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800" b="1" dirty="0" smtClean="0"/>
              <a:t>Closed questions</a:t>
            </a:r>
            <a:r>
              <a:rPr lang="en-GB" altLang="de-DE" sz="2800" dirty="0" smtClean="0"/>
              <a:t>: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800" dirty="0" smtClean="0"/>
              <a:t>Yes/ No response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800" dirty="0" smtClean="0"/>
              <a:t>Fact-seeking</a:t>
            </a:r>
            <a:endParaRPr lang="en-GB" altLang="de-DE" sz="2800" dirty="0" smtClean="0"/>
          </a:p>
          <a:p>
            <a:pPr>
              <a:spcBef>
                <a:spcPts val="700"/>
              </a:spcBef>
              <a:buClr>
                <a:srgbClr val="C00073"/>
              </a:buClr>
            </a:pPr>
            <a:endParaRPr lang="en-GB" altLang="de-DE" sz="2800" dirty="0" smtClean="0"/>
          </a:p>
        </p:txBody>
      </p:sp>
    </p:spTree>
    <p:extLst>
      <p:ext uri="{BB962C8B-B14F-4D97-AF65-F5344CB8AC3E}">
        <p14:creationId xmlns:p14="http://schemas.microsoft.com/office/powerpoint/2010/main" val="37713064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Communication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skills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smtClean="0">
                <a:solidFill>
                  <a:srgbClr val="C60073"/>
                </a:solidFill>
              </a:rPr>
              <a:t>Open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questions</a:t>
            </a:r>
            <a:endParaRPr lang="de-DE" altLang="de-DE" sz="2800" b="1" dirty="0" smtClean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5" y="1124744"/>
            <a:ext cx="7777808" cy="489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</a:pPr>
            <a:endParaRPr lang="en-GB" altLang="de-DE" sz="2800" dirty="0" smtClean="0"/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b="1" dirty="0" smtClean="0"/>
              <a:t>WHAT?                   	</a:t>
            </a:r>
            <a:r>
              <a:rPr lang="en-GB" altLang="de-DE" dirty="0" smtClean="0"/>
              <a:t>Create a pleasant atmosphere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endParaRPr lang="en-GB" altLang="de-DE" dirty="0"/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b="1" dirty="0" smtClean="0"/>
              <a:t>WHO?                   	</a:t>
            </a:r>
            <a:r>
              <a:rPr lang="en-GB" altLang="de-DE" dirty="0" smtClean="0"/>
              <a:t>Ask about the experience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endParaRPr lang="en-GB" altLang="de-DE" dirty="0"/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b="1" dirty="0" smtClean="0"/>
              <a:t>HOW?                   	</a:t>
            </a:r>
            <a:r>
              <a:rPr lang="en-GB" altLang="de-DE" dirty="0" smtClean="0"/>
              <a:t>Gather information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endParaRPr lang="en-GB" altLang="de-DE" dirty="0"/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b="1" dirty="0" smtClean="0"/>
              <a:t>WHICH?                	</a:t>
            </a:r>
            <a:r>
              <a:rPr lang="en-GB" altLang="de-DE" dirty="0" smtClean="0"/>
              <a:t>Encourage the other party to think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endParaRPr lang="en-GB" altLang="de-DE" dirty="0"/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b="1" dirty="0" smtClean="0"/>
              <a:t>WHY?                   	</a:t>
            </a:r>
            <a:r>
              <a:rPr lang="en-GB" altLang="de-DE" dirty="0" smtClean="0"/>
              <a:t>Clarify desires, interests, needs</a:t>
            </a:r>
            <a:br>
              <a:rPr lang="en-GB" altLang="de-DE" dirty="0" smtClean="0"/>
            </a:br>
            <a:endParaRPr lang="en-GB" altLang="de-DE" dirty="0" smtClean="0"/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b="1" dirty="0" smtClean="0"/>
              <a:t>WHAT FOR?         	</a:t>
            </a:r>
            <a:r>
              <a:rPr lang="en-GB" altLang="de-DE" dirty="0" smtClean="0"/>
              <a:t>Clarify the goals</a:t>
            </a:r>
            <a:br>
              <a:rPr lang="en-GB" altLang="de-DE" dirty="0" smtClean="0"/>
            </a:br>
            <a:r>
              <a:rPr lang="en-GB" altLang="de-DE" dirty="0" smtClean="0"/>
              <a:t>                                     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800" dirty="0" smtClean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7455705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Communication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skills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Conversations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that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really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matter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Using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en-GB" sz="2800" dirty="0" smtClean="0"/>
              <a:t>"</a:t>
            </a:r>
            <a:r>
              <a:rPr lang="de-DE" altLang="de-DE" sz="2800" b="1" smtClean="0">
                <a:solidFill>
                  <a:srgbClr val="C60073"/>
                </a:solidFill>
              </a:rPr>
              <a:t>I</a:t>
            </a:r>
            <a:r>
              <a:rPr lang="en-GB" sz="2800" smtClean="0"/>
              <a:t>"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statements</a:t>
            </a:r>
            <a:endParaRPr lang="de-DE" altLang="de-DE" sz="2800" b="1" dirty="0" smtClean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5" y="1268760"/>
            <a:ext cx="7777808" cy="4747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</a:pPr>
            <a:endParaRPr lang="en-GB" altLang="de-DE" sz="2800" dirty="0"/>
          </a:p>
          <a:p>
            <a:pPr marL="342900" indent="-342900"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 smtClean="0"/>
              <a:t> When you….           Short, non-judgmental </a:t>
            </a:r>
            <a:br>
              <a:rPr lang="en-GB" altLang="de-DE" dirty="0" smtClean="0"/>
            </a:br>
            <a:r>
              <a:rPr lang="en-GB" altLang="de-DE" dirty="0" smtClean="0"/>
              <a:t>                                 </a:t>
            </a:r>
            <a:r>
              <a:rPr lang="en-GB" altLang="de-DE" b="1" dirty="0" smtClean="0"/>
              <a:t>description</a:t>
            </a:r>
            <a:br>
              <a:rPr lang="en-GB" altLang="de-DE" b="1" dirty="0" smtClean="0"/>
            </a:br>
            <a:r>
              <a:rPr lang="en-GB" altLang="de-DE" b="1" dirty="0" smtClean="0"/>
              <a:t>                                 </a:t>
            </a:r>
            <a:r>
              <a:rPr lang="en-GB" altLang="de-DE" dirty="0" smtClean="0"/>
              <a:t>of what appears as a disturbing</a:t>
            </a:r>
            <a:br>
              <a:rPr lang="en-GB" altLang="de-DE" dirty="0" smtClean="0"/>
            </a:br>
            <a:r>
              <a:rPr lang="en-GB" altLang="de-DE" dirty="0" smtClean="0"/>
              <a:t>                                 behaviour to me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/>
              <a:t> </a:t>
            </a:r>
            <a:r>
              <a:rPr lang="en-GB" altLang="de-DE" dirty="0" smtClean="0"/>
              <a:t>   I am …                    Identifying my feeling.</a:t>
            </a:r>
            <a:br>
              <a:rPr lang="en-GB" altLang="de-DE" dirty="0" smtClean="0"/>
            </a:br>
            <a:endParaRPr lang="en-GB" altLang="de-DE" dirty="0" smtClean="0"/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/>
              <a:t> </a:t>
            </a:r>
            <a:r>
              <a:rPr lang="en-GB" altLang="de-DE" dirty="0" smtClean="0"/>
              <a:t>   because…              Naming the </a:t>
            </a:r>
            <a:br>
              <a:rPr lang="en-GB" altLang="de-DE" dirty="0" smtClean="0"/>
            </a:br>
            <a:r>
              <a:rPr lang="en-GB" altLang="de-DE" dirty="0" smtClean="0"/>
              <a:t>                                     consequences/meaning</a:t>
            </a:r>
            <a:br>
              <a:rPr lang="en-GB" altLang="de-DE" dirty="0" smtClean="0"/>
            </a:br>
            <a:r>
              <a:rPr lang="en-GB" altLang="de-DE" dirty="0" smtClean="0"/>
              <a:t>                                     of this behaviour </a:t>
            </a:r>
            <a:r>
              <a:rPr lang="en-GB" altLang="de-DE" b="1" dirty="0" smtClean="0"/>
              <a:t>for me.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/>
              <a:t> </a:t>
            </a:r>
            <a:r>
              <a:rPr lang="en-GB" altLang="de-DE" dirty="0" smtClean="0"/>
              <a:t>  </a:t>
            </a:r>
            <a:r>
              <a:rPr lang="en-GB" altLang="de-DE" sz="2200" dirty="0" smtClean="0"/>
              <a:t> and </a:t>
            </a:r>
            <a:r>
              <a:rPr lang="en-GB" altLang="de-DE" dirty="0" smtClean="0"/>
              <a:t>I </a:t>
            </a:r>
            <a:r>
              <a:rPr lang="en-GB" altLang="de-DE" sz="2200" dirty="0" smtClean="0"/>
              <a:t>would like …  </a:t>
            </a:r>
            <a:r>
              <a:rPr lang="en-GB" altLang="de-DE" sz="2200" dirty="0"/>
              <a:t> </a:t>
            </a:r>
            <a:r>
              <a:rPr lang="en-GB" altLang="de-DE" sz="2200" dirty="0" smtClean="0"/>
              <a:t> Stating the </a:t>
            </a:r>
            <a:r>
              <a:rPr lang="en-GB" altLang="de-DE" sz="2200" b="1" dirty="0" smtClean="0"/>
              <a:t>expectation </a:t>
            </a:r>
            <a:r>
              <a:rPr lang="en-GB" altLang="de-DE" sz="2200" dirty="0" smtClean="0"/>
              <a:t>and the </a:t>
            </a:r>
            <a:r>
              <a:rPr lang="en-GB" altLang="de-DE" sz="2200" b="1" dirty="0" smtClean="0"/>
              <a:t/>
            </a:r>
            <a:br>
              <a:rPr lang="en-GB" altLang="de-DE" sz="2200" b="1" dirty="0" smtClean="0"/>
            </a:br>
            <a:r>
              <a:rPr lang="en-GB" altLang="de-DE" sz="2200" b="1" dirty="0" smtClean="0"/>
              <a:t>                                       desire </a:t>
            </a:r>
            <a:r>
              <a:rPr lang="en-GB" altLang="de-DE" sz="2200" dirty="0" smtClean="0"/>
              <a:t>of how things should </a:t>
            </a:r>
            <a:br>
              <a:rPr lang="en-GB" altLang="de-DE" sz="2200" dirty="0" smtClean="0"/>
            </a:br>
            <a:r>
              <a:rPr lang="en-GB" altLang="de-DE" sz="2200" dirty="0" smtClean="0"/>
              <a:t>                                       </a:t>
            </a:r>
            <a:r>
              <a:rPr lang="en-GB" altLang="de-DE" sz="2200" b="1" dirty="0" smtClean="0"/>
              <a:t>proceed.</a:t>
            </a:r>
            <a:r>
              <a:rPr lang="en-GB" altLang="de-DE" dirty="0" smtClean="0"/>
              <a:t/>
            </a:r>
            <a:br>
              <a:rPr lang="en-GB" altLang="de-DE" dirty="0" smtClean="0"/>
            </a:br>
            <a:r>
              <a:rPr lang="en-GB" altLang="de-DE" dirty="0" smtClean="0"/>
              <a:t>                                     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800" dirty="0" smtClean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1150640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Communication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skills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Conversations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that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really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matter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5" y="1268760"/>
            <a:ext cx="7777808" cy="4747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</a:pPr>
            <a:endParaRPr lang="en-GB" altLang="de-DE" sz="2800" dirty="0" smtClean="0"/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dirty="0" smtClean="0"/>
              <a:t>Conversations </a:t>
            </a:r>
            <a:r>
              <a:rPr lang="en-GB" altLang="de-DE" b="1" dirty="0" smtClean="0"/>
              <a:t>without: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dirty="0"/>
              <a:t> </a:t>
            </a:r>
            <a:r>
              <a:rPr lang="en-GB" altLang="de-DE" dirty="0" smtClean="0"/>
              <a:t>               -   recriminations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dirty="0"/>
              <a:t> </a:t>
            </a:r>
            <a:r>
              <a:rPr lang="en-GB" altLang="de-DE" dirty="0" smtClean="0"/>
              <a:t>               -   allegations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dirty="0"/>
              <a:t> </a:t>
            </a:r>
            <a:r>
              <a:rPr lang="en-GB" altLang="de-DE" dirty="0" smtClean="0"/>
              <a:t>               -   attacks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dirty="0"/>
              <a:t> </a:t>
            </a:r>
            <a:r>
              <a:rPr lang="en-GB" altLang="de-DE" dirty="0" smtClean="0"/>
              <a:t>               -   devaluations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dirty="0" smtClean="0"/>
              <a:t>                -   patronising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dirty="0"/>
              <a:t> </a:t>
            </a:r>
            <a:r>
              <a:rPr lang="en-GB" altLang="de-DE" dirty="0" smtClean="0"/>
              <a:t>               -   exaggerations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dirty="0"/>
              <a:t> </a:t>
            </a:r>
            <a:r>
              <a:rPr lang="en-GB" altLang="de-DE" dirty="0" smtClean="0"/>
              <a:t>               -   generalisations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dirty="0"/>
              <a:t> </a:t>
            </a:r>
            <a:r>
              <a:rPr lang="en-GB" altLang="de-DE" dirty="0" smtClean="0"/>
              <a:t>               -   killer phrases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dirty="0" smtClean="0"/>
              <a:t/>
            </a:r>
            <a:br>
              <a:rPr lang="en-GB" altLang="de-DE" dirty="0" smtClean="0"/>
            </a:br>
            <a:r>
              <a:rPr lang="en-GB" altLang="de-DE" dirty="0" smtClean="0"/>
              <a:t>                                     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800" dirty="0" smtClean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1490506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Communication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skills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smtClean="0">
                <a:solidFill>
                  <a:srgbClr val="C60073"/>
                </a:solidFill>
              </a:rPr>
              <a:t>Elements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of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communication</a:t>
            </a:r>
            <a:endParaRPr lang="de-DE" altLang="de-DE" sz="2800" b="1" dirty="0" smtClean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5" y="1268760"/>
            <a:ext cx="7777808" cy="4747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</a:pPr>
            <a:endParaRPr lang="en-GB" altLang="de-DE" sz="2800" dirty="0" smtClean="0"/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b="1" dirty="0" smtClean="0"/>
              <a:t>Clear statements with </a:t>
            </a:r>
            <a:r>
              <a:rPr lang="en-GB" dirty="0" smtClean="0"/>
              <a:t>“</a:t>
            </a:r>
            <a:r>
              <a:rPr lang="en-GB" b="1" dirty="0" smtClean="0"/>
              <a:t>I</a:t>
            </a:r>
            <a:r>
              <a:rPr lang="en-GB" dirty="0" smtClean="0"/>
              <a:t>"</a:t>
            </a:r>
            <a:r>
              <a:rPr lang="en-GB" altLang="de-DE" b="1" dirty="0" smtClean="0"/>
              <a:t>    </a:t>
            </a:r>
            <a:r>
              <a:rPr lang="en-GB" altLang="de-DE" b="1" dirty="0" smtClean="0">
                <a:solidFill>
                  <a:srgbClr val="FF33CC"/>
                </a:solidFill>
              </a:rPr>
              <a:t>VS.    </a:t>
            </a:r>
            <a:r>
              <a:rPr lang="en-GB" altLang="de-DE" b="1" dirty="0" smtClean="0"/>
              <a:t>pejorative</a:t>
            </a:r>
            <a:br>
              <a:rPr lang="en-GB" altLang="de-DE" b="1" dirty="0" smtClean="0"/>
            </a:br>
            <a:r>
              <a:rPr lang="en-GB" altLang="de-DE" b="1" dirty="0" smtClean="0"/>
              <a:t>                                                        statements with you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b="1" dirty="0" smtClean="0"/>
              <a:t>Describe problematic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</a:t>
            </a:r>
            <a:r>
              <a:rPr lang="en-GB" altLang="de-DE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ehaviours/disruptions</a:t>
            </a:r>
            <a:r>
              <a:rPr lang="en-GB" altLang="de-DE" b="1" dirty="0" smtClean="0">
                <a:solidFill>
                  <a:srgbClr val="FF33CC"/>
                </a:solidFill>
              </a:rPr>
              <a:t>      VS.     </a:t>
            </a:r>
            <a:r>
              <a:rPr lang="en-GB" altLang="de-DE" b="1" dirty="0" smtClean="0"/>
              <a:t>Judgments</a:t>
            </a:r>
            <a:br>
              <a:rPr lang="en-GB" altLang="de-DE" b="1" dirty="0" smtClean="0"/>
            </a:br>
            <a:endParaRPr lang="en-GB" altLang="de-DE" b="1" dirty="0" smtClean="0"/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b="1" dirty="0" smtClean="0"/>
              <a:t>Openly discuss feelings     </a:t>
            </a:r>
            <a:r>
              <a:rPr lang="en-GB" altLang="de-DE" b="1" dirty="0" smtClean="0">
                <a:solidFill>
                  <a:srgbClr val="FF33CC"/>
                </a:solidFill>
              </a:rPr>
              <a:t>VS. </a:t>
            </a:r>
            <a:r>
              <a:rPr lang="en-GB" altLang="de-DE" b="1" dirty="0">
                <a:solidFill>
                  <a:srgbClr val="FF33CC"/>
                </a:solidFill>
              </a:rPr>
              <a:t> </a:t>
            </a:r>
            <a:r>
              <a:rPr lang="en-GB" altLang="de-DE" b="1" dirty="0" smtClean="0">
                <a:solidFill>
                  <a:srgbClr val="FF33CC"/>
                </a:solidFill>
              </a:rPr>
              <a:t>  </a:t>
            </a:r>
            <a:r>
              <a:rPr lang="en-GB" altLang="de-DE" b="1" dirty="0" smtClean="0"/>
              <a:t>Reacting</a:t>
            </a:r>
            <a:br>
              <a:rPr lang="en-GB" altLang="de-DE" b="1" dirty="0" smtClean="0"/>
            </a:br>
            <a:endParaRPr lang="en-GB" altLang="de-DE" b="1" dirty="0" smtClean="0"/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b="1" dirty="0" smtClean="0"/>
              <a:t>Express needs                     </a:t>
            </a:r>
            <a:r>
              <a:rPr lang="en-GB" altLang="de-DE" b="1" dirty="0" smtClean="0">
                <a:solidFill>
                  <a:srgbClr val="FF33CC"/>
                </a:solidFill>
              </a:rPr>
              <a:t>VS.    </a:t>
            </a:r>
            <a:r>
              <a:rPr lang="en-GB" altLang="de-DE" b="1" dirty="0" smtClean="0"/>
              <a:t>give behavioural 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b="1" dirty="0"/>
              <a:t> </a:t>
            </a:r>
            <a:r>
              <a:rPr lang="en-GB" altLang="de-DE" b="1" dirty="0" smtClean="0"/>
              <a:t>                                                        instructions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i="1" dirty="0" smtClean="0"/>
              <a:t>Turn to </a:t>
            </a:r>
            <a:r>
              <a:rPr lang="en-GB" altLang="de-DE" b="1" i="1" dirty="0" smtClean="0"/>
              <a:t>active listening </a:t>
            </a:r>
            <a:r>
              <a:rPr lang="en-GB" altLang="de-DE" i="1" dirty="0" smtClean="0"/>
              <a:t>instead of defending actions.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b="1" i="1" dirty="0" smtClean="0"/>
              <a:t>Open questions </a:t>
            </a:r>
            <a:r>
              <a:rPr lang="en-GB" altLang="de-DE" i="1" dirty="0" smtClean="0"/>
              <a:t>help to better express needs.  </a:t>
            </a:r>
            <a:r>
              <a:rPr lang="en-GB" altLang="de-DE" dirty="0" smtClean="0"/>
              <a:t/>
            </a:r>
            <a:br>
              <a:rPr lang="en-GB" altLang="de-DE" dirty="0" smtClean="0"/>
            </a:br>
            <a:r>
              <a:rPr lang="en-GB" altLang="de-DE" dirty="0" smtClean="0"/>
              <a:t>                                     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800" dirty="0" smtClean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0132159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84213" y="404813"/>
            <a:ext cx="5976937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smtClean="0">
                <a:solidFill>
                  <a:srgbClr val="C60073"/>
                </a:solidFill>
              </a:rPr>
              <a:t>Communication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basics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82624" y="1772816"/>
            <a:ext cx="7489826" cy="4559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indent="0">
              <a:buClr>
                <a:srgbClr val="C00073"/>
              </a:buClr>
            </a:pPr>
            <a:r>
              <a:rPr lang="en-US" altLang="de-DE" sz="3200" b="1" dirty="0"/>
              <a:t>The basic features of communication</a:t>
            </a:r>
          </a:p>
          <a:p>
            <a:pPr marL="0" indent="0">
              <a:buClr>
                <a:srgbClr val="C00073"/>
              </a:buClr>
            </a:pPr>
            <a:r>
              <a:rPr lang="en-US" altLang="de-DE" sz="2200" dirty="0"/>
              <a:t>based on the communication theory of Paul </a:t>
            </a:r>
            <a:r>
              <a:rPr lang="en-US" altLang="de-DE" sz="2200" dirty="0" err="1"/>
              <a:t>Watzlawik</a:t>
            </a:r>
            <a:r>
              <a:rPr lang="en-US" altLang="de-DE" sz="2200" dirty="0"/>
              <a:t> (</a:t>
            </a:r>
            <a:r>
              <a:rPr lang="en-US" altLang="de-DE" sz="2200" dirty="0" smtClean="0"/>
              <a:t>1969)</a:t>
            </a:r>
          </a:p>
          <a:p>
            <a:pPr marL="0" indent="0">
              <a:buClr>
                <a:srgbClr val="C00073"/>
              </a:buClr>
            </a:pPr>
            <a:endParaRPr lang="en-US" altLang="de-DE" sz="2200" dirty="0"/>
          </a:p>
          <a:p>
            <a:pPr marL="0" indent="0">
              <a:buClr>
                <a:srgbClr val="C00073"/>
              </a:buClr>
            </a:pPr>
            <a:r>
              <a:rPr lang="en-US" altLang="de-DE" sz="2200" dirty="0" smtClean="0"/>
              <a:t>1. One cannot </a:t>
            </a:r>
            <a:r>
              <a:rPr lang="en-US" altLang="de-DE" sz="2200" dirty="0"/>
              <a:t>not </a:t>
            </a:r>
            <a:r>
              <a:rPr lang="en-US" altLang="de-DE" sz="2200" dirty="0" smtClean="0"/>
              <a:t>communicate.</a:t>
            </a:r>
          </a:p>
          <a:p>
            <a:pPr marL="0" indent="0">
              <a:buClr>
                <a:srgbClr val="C00073"/>
              </a:buClr>
            </a:pPr>
            <a:r>
              <a:rPr lang="en-US" altLang="de-DE" sz="2200" dirty="0" smtClean="0"/>
              <a:t>2</a:t>
            </a:r>
            <a:r>
              <a:rPr lang="en-US" altLang="de-DE" sz="2200" dirty="0"/>
              <a:t>. Communication is </a:t>
            </a:r>
            <a:r>
              <a:rPr lang="en-US" altLang="de-DE" sz="2200" dirty="0" smtClean="0"/>
              <a:t>also always </a:t>
            </a:r>
            <a:r>
              <a:rPr lang="en-US" altLang="de-DE" sz="2200" dirty="0"/>
              <a:t>non-linguistic</a:t>
            </a:r>
            <a:r>
              <a:rPr lang="en-US" altLang="de-DE" sz="2200" dirty="0" smtClean="0"/>
              <a:t>.</a:t>
            </a:r>
            <a:endParaRPr lang="en-US" altLang="de-DE" sz="2200" dirty="0"/>
          </a:p>
          <a:p>
            <a:pPr marL="0" indent="0">
              <a:buClr>
                <a:srgbClr val="C00073"/>
              </a:buClr>
            </a:pPr>
            <a:r>
              <a:rPr lang="en-US" altLang="de-DE" sz="2200" dirty="0"/>
              <a:t>3. In conversational situations, we experience our </a:t>
            </a:r>
            <a:r>
              <a:rPr lang="en-US" altLang="de-DE" sz="2200" dirty="0" smtClean="0"/>
              <a:t>own</a:t>
            </a:r>
            <a:br>
              <a:rPr lang="en-US" altLang="de-DE" sz="2200" dirty="0" smtClean="0"/>
            </a:br>
            <a:r>
              <a:rPr lang="en-US" altLang="de-DE" sz="2200" dirty="0" smtClean="0"/>
              <a:t>    </a:t>
            </a:r>
            <a:r>
              <a:rPr lang="en-US" altLang="de-DE" sz="2200" dirty="0" err="1" smtClean="0"/>
              <a:t>behaviour</a:t>
            </a:r>
            <a:r>
              <a:rPr lang="en-US" altLang="de-DE" sz="2200" dirty="0" smtClean="0"/>
              <a:t> mostly </a:t>
            </a:r>
            <a:r>
              <a:rPr lang="en-US" altLang="de-DE" sz="2200" dirty="0"/>
              <a:t>in response to the </a:t>
            </a:r>
            <a:r>
              <a:rPr lang="en-US" altLang="de-DE" sz="2200" dirty="0" err="1" smtClean="0"/>
              <a:t>behaviour</a:t>
            </a:r>
            <a:r>
              <a:rPr lang="en-US" altLang="de-DE" sz="2200" dirty="0" smtClean="0"/>
              <a:t> </a:t>
            </a:r>
            <a:r>
              <a:rPr lang="en-US" altLang="de-DE" sz="2200" dirty="0"/>
              <a:t>of </a:t>
            </a:r>
            <a:r>
              <a:rPr lang="en-US" altLang="de-DE" sz="2200" dirty="0" smtClean="0"/>
              <a:t>others.</a:t>
            </a:r>
            <a:endParaRPr lang="en-US" altLang="de-DE" sz="2200" dirty="0"/>
          </a:p>
          <a:p>
            <a:pPr marL="0" indent="0">
              <a:buClr>
                <a:srgbClr val="C00073"/>
              </a:buClr>
            </a:pPr>
            <a:r>
              <a:rPr lang="en-US" altLang="de-DE" sz="2200" dirty="0"/>
              <a:t>4. True is </a:t>
            </a:r>
            <a:r>
              <a:rPr lang="en-US" altLang="de-DE" sz="2200" b="1" dirty="0"/>
              <a:t>not</a:t>
            </a:r>
            <a:r>
              <a:rPr lang="en-US" altLang="de-DE" sz="2200" dirty="0"/>
              <a:t> what </a:t>
            </a:r>
            <a:r>
              <a:rPr lang="en-US" altLang="de-DE" sz="2200" b="1" dirty="0"/>
              <a:t>A says</a:t>
            </a:r>
            <a:r>
              <a:rPr lang="en-US" altLang="de-DE" sz="2200" dirty="0"/>
              <a:t>, but what </a:t>
            </a:r>
            <a:r>
              <a:rPr lang="en-US" altLang="de-DE" sz="2200" b="1" dirty="0"/>
              <a:t>B hears</a:t>
            </a:r>
            <a:r>
              <a:rPr lang="en-US" altLang="de-DE" sz="2200" dirty="0"/>
              <a:t>.</a:t>
            </a:r>
          </a:p>
          <a:p>
            <a:pPr marL="0" indent="0">
              <a:buClr>
                <a:srgbClr val="C00073"/>
              </a:buClr>
            </a:pPr>
            <a:r>
              <a:rPr lang="en-US" altLang="de-DE" sz="2200" dirty="0" smtClean="0"/>
              <a:t>5</a:t>
            </a:r>
            <a:r>
              <a:rPr lang="en-US" altLang="de-DE" sz="2200" dirty="0"/>
              <a:t>. Every </a:t>
            </a:r>
            <a:r>
              <a:rPr lang="en-US" altLang="de-DE" sz="2200" dirty="0" smtClean="0"/>
              <a:t>message </a:t>
            </a:r>
            <a:r>
              <a:rPr lang="en-US" altLang="de-DE" sz="2200" dirty="0"/>
              <a:t>goes through a factual and </a:t>
            </a:r>
            <a:r>
              <a:rPr lang="en-US" altLang="de-DE" sz="2200" dirty="0" smtClean="0"/>
              <a:t>a</a:t>
            </a:r>
            <a:br>
              <a:rPr lang="en-US" altLang="de-DE" sz="2200" dirty="0" smtClean="0"/>
            </a:br>
            <a:r>
              <a:rPr lang="en-US" altLang="de-DE" sz="2200" dirty="0" smtClean="0"/>
              <a:t>    </a:t>
            </a:r>
            <a:r>
              <a:rPr lang="en-US" altLang="de-DE" sz="2200" dirty="0"/>
              <a:t>relationship level.</a:t>
            </a:r>
            <a:endParaRPr lang="de-DE" altLang="de-DE" sz="2200" dirty="0"/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F1105089-7FDE-4C7F-A0B5-6FAB1F269B7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de-DE" altLang="de-DE" sz="1200"/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Communication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skills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ChangeArrowheads="1"/>
          </p:cNvSpPr>
          <p:nvPr/>
        </p:nvSpPr>
        <p:spPr bwMode="auto">
          <a:xfrm>
            <a:off x="898525" y="1268413"/>
            <a:ext cx="7994650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</a:pPr>
            <a:r>
              <a:rPr lang="de-DE" altLang="de-DE"/>
              <a:t/>
            </a:r>
            <a:br>
              <a:rPr lang="de-DE" altLang="de-DE"/>
            </a:br>
            <a:r>
              <a:rPr lang="de-DE" altLang="de-DE"/>
              <a:t/>
            </a:r>
            <a:br>
              <a:rPr lang="de-DE" altLang="de-DE"/>
            </a:br>
            <a:endParaRPr lang="de-DE" altLang="de-DE" sz="1700">
              <a:latin typeface="GreyscaleBasic Bold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468313" y="1557338"/>
            <a:ext cx="7848600" cy="431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000" dirty="0"/>
              <a:t>Sender - recipient - model (the Shannon-Weaver model)</a:t>
            </a:r>
            <a:r>
              <a:rPr lang="de-DE" sz="2000" dirty="0">
                <a:ea typeface="+mj-ea"/>
              </a:rPr>
              <a:t> </a:t>
            </a:r>
          </a:p>
        </p:txBody>
      </p:sp>
      <p:grpSp>
        <p:nvGrpSpPr>
          <p:cNvPr id="2" name="Gruppieren 24"/>
          <p:cNvGrpSpPr>
            <a:grpSpLocks/>
          </p:cNvGrpSpPr>
          <p:nvPr/>
        </p:nvGrpSpPr>
        <p:grpSpPr bwMode="auto">
          <a:xfrm>
            <a:off x="642938" y="5019675"/>
            <a:ext cx="8358187" cy="1052513"/>
            <a:chOff x="357158" y="5377103"/>
            <a:chExt cx="8358278" cy="1052293"/>
          </a:xfrm>
        </p:grpSpPr>
        <p:sp>
          <p:nvSpPr>
            <p:cNvPr id="12" name="Rechteck 11"/>
            <p:cNvSpPr/>
            <p:nvPr/>
          </p:nvSpPr>
          <p:spPr>
            <a:xfrm>
              <a:off x="357158" y="5858015"/>
              <a:ext cx="1071574" cy="571381"/>
            </a:xfrm>
            <a:prstGeom prst="rect">
              <a:avLst/>
            </a:prstGeom>
            <a:noFill/>
            <a:ln w="6350">
              <a:solidFill>
                <a:srgbClr val="005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1200" dirty="0" err="1">
                  <a:solidFill>
                    <a:schemeClr val="tx1"/>
                  </a:solidFill>
                </a:rPr>
                <a:t>Thought</a:t>
              </a:r>
              <a:r>
                <a:rPr lang="de-DE" sz="1200" dirty="0">
                  <a:solidFill>
                    <a:schemeClr val="tx1"/>
                  </a:solidFill>
                  <a:cs typeface="Arial" pitchFamily="34" charset="0"/>
                </a:rPr>
                <a:t>?</a:t>
              </a:r>
            </a:p>
          </p:txBody>
        </p:sp>
        <p:sp>
          <p:nvSpPr>
            <p:cNvPr id="13" name="Rechteck 12"/>
            <p:cNvSpPr/>
            <p:nvPr/>
          </p:nvSpPr>
          <p:spPr>
            <a:xfrm>
              <a:off x="1785924" y="5858015"/>
              <a:ext cx="1071574" cy="571381"/>
            </a:xfrm>
            <a:prstGeom prst="rect">
              <a:avLst/>
            </a:prstGeom>
            <a:noFill/>
            <a:ln w="6350">
              <a:solidFill>
                <a:srgbClr val="005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1200" dirty="0">
                  <a:solidFill>
                    <a:schemeClr val="tx1"/>
                  </a:solidFill>
                  <a:cs typeface="Arial" pitchFamily="34" charset="0"/>
                </a:rPr>
                <a:t>Said?</a:t>
              </a:r>
            </a:p>
          </p:txBody>
        </p:sp>
        <p:sp>
          <p:nvSpPr>
            <p:cNvPr id="14" name="Rechteck 13"/>
            <p:cNvSpPr/>
            <p:nvPr/>
          </p:nvSpPr>
          <p:spPr>
            <a:xfrm>
              <a:off x="3214689" y="5858015"/>
              <a:ext cx="1071574" cy="571381"/>
            </a:xfrm>
            <a:prstGeom prst="rect">
              <a:avLst/>
            </a:prstGeom>
            <a:noFill/>
            <a:ln w="6350">
              <a:solidFill>
                <a:srgbClr val="005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1200" dirty="0">
                  <a:solidFill>
                    <a:schemeClr val="tx1"/>
                  </a:solidFill>
                  <a:cs typeface="Arial" pitchFamily="34" charset="0"/>
                </a:rPr>
                <a:t>Heard?</a:t>
              </a:r>
            </a:p>
          </p:txBody>
        </p:sp>
        <p:sp>
          <p:nvSpPr>
            <p:cNvPr id="15" name="Rechteck 14"/>
            <p:cNvSpPr/>
            <p:nvPr/>
          </p:nvSpPr>
          <p:spPr>
            <a:xfrm>
              <a:off x="4643455" y="5858015"/>
              <a:ext cx="1071574" cy="571381"/>
            </a:xfrm>
            <a:prstGeom prst="rect">
              <a:avLst/>
            </a:prstGeom>
            <a:noFill/>
            <a:ln w="6350">
              <a:solidFill>
                <a:srgbClr val="005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1200" dirty="0" err="1">
                  <a:solidFill>
                    <a:schemeClr val="tx1"/>
                  </a:solidFill>
                  <a:cs typeface="Arial" pitchFamily="34" charset="0"/>
                </a:rPr>
                <a:t>Understood</a:t>
              </a:r>
              <a:r>
                <a:rPr lang="de-DE" sz="1200" dirty="0">
                  <a:solidFill>
                    <a:schemeClr val="tx1"/>
                  </a:solidFill>
                  <a:cs typeface="Arial" pitchFamily="34" charset="0"/>
                </a:rPr>
                <a:t>?</a:t>
              </a:r>
            </a:p>
          </p:txBody>
        </p:sp>
        <p:sp>
          <p:nvSpPr>
            <p:cNvPr id="16" name="Rechteck 15"/>
            <p:cNvSpPr/>
            <p:nvPr/>
          </p:nvSpPr>
          <p:spPr>
            <a:xfrm>
              <a:off x="6072220" y="5858015"/>
              <a:ext cx="1071574" cy="571381"/>
            </a:xfrm>
            <a:prstGeom prst="rect">
              <a:avLst/>
            </a:prstGeom>
            <a:noFill/>
            <a:ln w="6350">
              <a:solidFill>
                <a:srgbClr val="005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1200" dirty="0" err="1">
                  <a:solidFill>
                    <a:schemeClr val="tx1"/>
                  </a:solidFill>
                  <a:cs typeface="Arial" pitchFamily="34" charset="0"/>
                </a:rPr>
                <a:t>Agreed</a:t>
              </a:r>
              <a:r>
                <a:rPr lang="de-DE" sz="1200" dirty="0">
                  <a:solidFill>
                    <a:schemeClr val="tx1"/>
                  </a:solidFill>
                  <a:cs typeface="Arial" pitchFamily="34" charset="0"/>
                </a:rPr>
                <a:t>?</a:t>
              </a:r>
            </a:p>
          </p:txBody>
        </p:sp>
        <p:sp>
          <p:nvSpPr>
            <p:cNvPr id="17" name="Rechteck 16"/>
            <p:cNvSpPr/>
            <p:nvPr/>
          </p:nvSpPr>
          <p:spPr>
            <a:xfrm>
              <a:off x="7500986" y="5858015"/>
              <a:ext cx="1214450" cy="571381"/>
            </a:xfrm>
            <a:prstGeom prst="rect">
              <a:avLst/>
            </a:prstGeom>
            <a:noFill/>
            <a:ln w="6350">
              <a:solidFill>
                <a:srgbClr val="005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1200" dirty="0" err="1">
                  <a:solidFill>
                    <a:schemeClr val="tx1"/>
                  </a:solidFill>
                </a:rPr>
                <a:t>Implemented</a:t>
              </a:r>
              <a:r>
                <a:rPr lang="de-DE" sz="1200" dirty="0">
                  <a:solidFill>
                    <a:schemeClr val="tx1"/>
                  </a:solidFill>
                  <a:cs typeface="Arial" pitchFamily="34" charset="0"/>
                </a:rPr>
                <a:t>?</a:t>
              </a:r>
            </a:p>
          </p:txBody>
        </p:sp>
        <p:sp>
          <p:nvSpPr>
            <p:cNvPr id="18" name="Pfeil nach rechts 17"/>
            <p:cNvSpPr/>
            <p:nvPr/>
          </p:nvSpPr>
          <p:spPr>
            <a:xfrm>
              <a:off x="1500170" y="6072283"/>
              <a:ext cx="214314" cy="214268"/>
            </a:xfrm>
            <a:prstGeom prst="rightArrow">
              <a:avLst/>
            </a:prstGeom>
            <a:solidFill>
              <a:srgbClr val="00A8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e-DE"/>
            </a:p>
          </p:txBody>
        </p:sp>
        <p:sp>
          <p:nvSpPr>
            <p:cNvPr id="19" name="Pfeil nach rechts 18"/>
            <p:cNvSpPr/>
            <p:nvPr/>
          </p:nvSpPr>
          <p:spPr>
            <a:xfrm>
              <a:off x="2928936" y="6072283"/>
              <a:ext cx="214314" cy="214268"/>
            </a:xfrm>
            <a:prstGeom prst="rightArrow">
              <a:avLst/>
            </a:prstGeom>
            <a:solidFill>
              <a:srgbClr val="00A8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e-DE"/>
            </a:p>
          </p:txBody>
        </p:sp>
        <p:sp>
          <p:nvSpPr>
            <p:cNvPr id="20" name="Pfeil nach rechts 19"/>
            <p:cNvSpPr/>
            <p:nvPr/>
          </p:nvSpPr>
          <p:spPr>
            <a:xfrm>
              <a:off x="4357702" y="6072283"/>
              <a:ext cx="214314" cy="214268"/>
            </a:xfrm>
            <a:prstGeom prst="rightArrow">
              <a:avLst/>
            </a:prstGeom>
            <a:solidFill>
              <a:srgbClr val="00A8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e-DE"/>
            </a:p>
          </p:txBody>
        </p:sp>
        <p:sp>
          <p:nvSpPr>
            <p:cNvPr id="21" name="Pfeil nach rechts 20"/>
            <p:cNvSpPr/>
            <p:nvPr/>
          </p:nvSpPr>
          <p:spPr>
            <a:xfrm>
              <a:off x="5786467" y="6072283"/>
              <a:ext cx="214314" cy="214268"/>
            </a:xfrm>
            <a:prstGeom prst="rightArrow">
              <a:avLst/>
            </a:prstGeom>
            <a:solidFill>
              <a:srgbClr val="00A8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e-DE"/>
            </a:p>
          </p:txBody>
        </p:sp>
        <p:sp>
          <p:nvSpPr>
            <p:cNvPr id="22" name="Pfeil nach rechts 21"/>
            <p:cNvSpPr/>
            <p:nvPr/>
          </p:nvSpPr>
          <p:spPr>
            <a:xfrm>
              <a:off x="7215233" y="6072283"/>
              <a:ext cx="214314" cy="214268"/>
            </a:xfrm>
            <a:prstGeom prst="rightArrow">
              <a:avLst/>
            </a:prstGeom>
            <a:solidFill>
              <a:srgbClr val="00A8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e-DE"/>
            </a:p>
          </p:txBody>
        </p:sp>
        <p:sp>
          <p:nvSpPr>
            <p:cNvPr id="23584" name="Textfeld 23"/>
            <p:cNvSpPr txBox="1">
              <a:spLocks noChangeArrowheads="1"/>
            </p:cNvSpPr>
            <p:nvPr/>
          </p:nvSpPr>
          <p:spPr bwMode="auto">
            <a:xfrm>
              <a:off x="1560468" y="5377103"/>
              <a:ext cx="5678155" cy="307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400"/>
                <a:t>successful communication means: expression = impression and effect</a:t>
              </a:r>
            </a:p>
          </p:txBody>
        </p:sp>
      </p:grpSp>
      <p:grpSp>
        <p:nvGrpSpPr>
          <p:cNvPr id="3" name="Gruppieren 46"/>
          <p:cNvGrpSpPr>
            <a:grpSpLocks/>
          </p:cNvGrpSpPr>
          <p:nvPr/>
        </p:nvGrpSpPr>
        <p:grpSpPr bwMode="auto">
          <a:xfrm>
            <a:off x="1176338" y="3143250"/>
            <a:ext cx="6843712" cy="1235075"/>
            <a:chOff x="1175657" y="3143248"/>
            <a:chExt cx="6844937" cy="1234967"/>
          </a:xfrm>
        </p:grpSpPr>
        <p:sp>
          <p:nvSpPr>
            <p:cNvPr id="23571" name="Textfeld 34"/>
            <p:cNvSpPr txBox="1">
              <a:spLocks noChangeArrowheads="1"/>
            </p:cNvSpPr>
            <p:nvPr/>
          </p:nvSpPr>
          <p:spPr bwMode="auto">
            <a:xfrm>
              <a:off x="3829488" y="4040299"/>
              <a:ext cx="1534669" cy="337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14000"/>
                </a:lnSpc>
                <a:spcAft>
                  <a:spcPts val="300"/>
                </a:spcAft>
              </a:pPr>
              <a:r>
                <a:rPr lang="de-DE" altLang="de-DE" sz="1400" b="1"/>
                <a:t>coded feedback</a:t>
              </a:r>
            </a:p>
          </p:txBody>
        </p:sp>
        <p:sp>
          <p:nvSpPr>
            <p:cNvPr id="43" name="Freihandform 42"/>
            <p:cNvSpPr/>
            <p:nvPr/>
          </p:nvSpPr>
          <p:spPr>
            <a:xfrm>
              <a:off x="1175657" y="3143248"/>
              <a:ext cx="6844937" cy="746060"/>
            </a:xfrm>
            <a:custGeom>
              <a:avLst/>
              <a:gdLst>
                <a:gd name="connsiteX0" fmla="*/ 6844937 w 6844937"/>
                <a:gd name="connsiteY0" fmla="*/ 13063 h 746760"/>
                <a:gd name="connsiteX1" fmla="*/ 3487783 w 6844937"/>
                <a:gd name="connsiteY1" fmla="*/ 744583 h 746760"/>
                <a:gd name="connsiteX2" fmla="*/ 0 w 6844937"/>
                <a:gd name="connsiteY2" fmla="*/ 0 h 746760"/>
                <a:gd name="connsiteX3" fmla="*/ 0 w 6844937"/>
                <a:gd name="connsiteY3" fmla="*/ 0 h 746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44937" h="746760">
                  <a:moveTo>
                    <a:pt x="6844937" y="13063"/>
                  </a:moveTo>
                  <a:cubicBezTo>
                    <a:pt x="5736771" y="379911"/>
                    <a:pt x="4628606" y="746760"/>
                    <a:pt x="3487783" y="744583"/>
                  </a:cubicBezTo>
                  <a:cubicBezTo>
                    <a:pt x="2346960" y="742406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635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e-DE"/>
            </a:p>
          </p:txBody>
        </p:sp>
      </p:grpSp>
      <p:grpSp>
        <p:nvGrpSpPr>
          <p:cNvPr id="4" name="Gruppieren 35"/>
          <p:cNvGrpSpPr>
            <a:grpSpLocks/>
          </p:cNvGrpSpPr>
          <p:nvPr/>
        </p:nvGrpSpPr>
        <p:grpSpPr bwMode="auto">
          <a:xfrm>
            <a:off x="762000" y="2357438"/>
            <a:ext cx="4810125" cy="1452562"/>
            <a:chOff x="763082" y="2357430"/>
            <a:chExt cx="4808680" cy="1453548"/>
          </a:xfrm>
        </p:grpSpPr>
        <p:sp>
          <p:nvSpPr>
            <p:cNvPr id="26" name="Rechteck 25"/>
            <p:cNvSpPr/>
            <p:nvPr/>
          </p:nvSpPr>
          <p:spPr>
            <a:xfrm>
              <a:off x="1429632" y="2357430"/>
              <a:ext cx="1928234" cy="643373"/>
            </a:xfrm>
            <a:prstGeom prst="rect">
              <a:avLst/>
            </a:prstGeom>
            <a:solidFill>
              <a:srgbClr val="00A8B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dirty="0" err="1"/>
                <a:t>Coding</a:t>
              </a:r>
              <a:r>
                <a:rPr lang="de-DE" dirty="0"/>
                <a:t> </a:t>
              </a:r>
              <a:r>
                <a:rPr lang="de-DE" dirty="0" err="1"/>
                <a:t>process</a:t>
              </a:r>
              <a:endParaRPr lang="de-DE" dirty="0">
                <a:cs typeface="Arial" pitchFamily="34" charset="0"/>
              </a:endParaRPr>
            </a:p>
          </p:txBody>
        </p:sp>
        <p:cxnSp>
          <p:nvCxnSpPr>
            <p:cNvPr id="29" name="Gerade Verbindung mit Pfeil 28"/>
            <p:cNvCxnSpPr/>
            <p:nvPr/>
          </p:nvCxnSpPr>
          <p:spPr>
            <a:xfrm>
              <a:off x="3572113" y="2714859"/>
              <a:ext cx="1999649" cy="158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568" name="Textfeld 29"/>
            <p:cNvSpPr txBox="1">
              <a:spLocks noChangeArrowheads="1"/>
            </p:cNvSpPr>
            <p:nvPr/>
          </p:nvSpPr>
          <p:spPr bwMode="auto">
            <a:xfrm>
              <a:off x="4071977" y="2428869"/>
              <a:ext cx="1000464" cy="317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14000"/>
                </a:lnSpc>
                <a:spcAft>
                  <a:spcPts val="300"/>
                </a:spcAft>
              </a:pPr>
              <a:r>
                <a:rPr lang="de-DE" altLang="de-DE" sz="1400" b="1"/>
                <a:t>message </a:t>
              </a:r>
            </a:p>
          </p:txBody>
        </p:sp>
        <p:sp>
          <p:nvSpPr>
            <p:cNvPr id="23569" name="Textfeld 30"/>
            <p:cNvSpPr txBox="1">
              <a:spLocks noChangeArrowheads="1"/>
            </p:cNvSpPr>
            <p:nvPr/>
          </p:nvSpPr>
          <p:spPr bwMode="auto">
            <a:xfrm>
              <a:off x="3704829" y="2768972"/>
              <a:ext cx="1846661" cy="5136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14000"/>
                </a:lnSpc>
                <a:spcAft>
                  <a:spcPts val="300"/>
                </a:spcAft>
              </a:pPr>
              <a:r>
                <a:rPr lang="de-DE" altLang="de-DE" sz="1200"/>
                <a:t>information channel,</a:t>
              </a:r>
              <a:br>
                <a:rPr lang="de-DE" altLang="de-DE" sz="1200"/>
              </a:br>
              <a:r>
                <a:rPr lang="de-DE" altLang="de-DE" sz="1200"/>
                <a:t>communication medium </a:t>
              </a:r>
            </a:p>
          </p:txBody>
        </p:sp>
        <p:sp>
          <p:nvSpPr>
            <p:cNvPr id="23570" name="Textfeld 31"/>
            <p:cNvSpPr txBox="1">
              <a:spLocks noChangeArrowheads="1"/>
            </p:cNvSpPr>
            <p:nvPr/>
          </p:nvSpPr>
          <p:spPr bwMode="auto">
            <a:xfrm>
              <a:off x="763082" y="3429001"/>
              <a:ext cx="941122" cy="3819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14000"/>
                </a:lnSpc>
                <a:spcAft>
                  <a:spcPts val="300"/>
                </a:spcAft>
              </a:pPr>
              <a:r>
                <a:rPr lang="de-DE" altLang="de-DE" b="1"/>
                <a:t>sender</a:t>
              </a:r>
            </a:p>
          </p:txBody>
        </p:sp>
      </p:grpSp>
      <p:grpSp>
        <p:nvGrpSpPr>
          <p:cNvPr id="5" name="Gruppieren 36"/>
          <p:cNvGrpSpPr>
            <a:grpSpLocks/>
          </p:cNvGrpSpPr>
          <p:nvPr/>
        </p:nvGrpSpPr>
        <p:grpSpPr bwMode="auto">
          <a:xfrm>
            <a:off x="3571875" y="2143125"/>
            <a:ext cx="5387975" cy="1595438"/>
            <a:chOff x="3571868" y="2143116"/>
            <a:chExt cx="5389148" cy="1595673"/>
          </a:xfrm>
        </p:grpSpPr>
        <p:grpSp>
          <p:nvGrpSpPr>
            <p:cNvPr id="23561" name="Gruppieren 45"/>
            <p:cNvGrpSpPr>
              <a:grpSpLocks/>
            </p:cNvGrpSpPr>
            <p:nvPr/>
          </p:nvGrpSpPr>
          <p:grpSpPr bwMode="auto">
            <a:xfrm>
              <a:off x="5715285" y="2286001"/>
              <a:ext cx="3245731" cy="1452788"/>
              <a:chOff x="5715285" y="2286001"/>
              <a:chExt cx="3245731" cy="1452788"/>
            </a:xfrm>
          </p:grpSpPr>
          <p:sp>
            <p:nvSpPr>
              <p:cNvPr id="27" name="Rechteck 26"/>
              <p:cNvSpPr/>
              <p:nvPr/>
            </p:nvSpPr>
            <p:spPr>
              <a:xfrm>
                <a:off x="5715460" y="2357461"/>
                <a:ext cx="1929233" cy="643032"/>
              </a:xfrm>
              <a:prstGeom prst="rect">
                <a:avLst/>
              </a:prstGeom>
              <a:solidFill>
                <a:srgbClr val="00A8B0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de-DE" dirty="0"/>
                  <a:t>Decoding </a:t>
                </a:r>
                <a:r>
                  <a:rPr lang="de-DE" dirty="0" err="1"/>
                  <a:t>process</a:t>
                </a:r>
                <a:endParaRPr lang="de-DE" dirty="0">
                  <a:cs typeface="Arial" pitchFamily="34" charset="0"/>
                </a:endParaRPr>
              </a:p>
            </p:txBody>
          </p:sp>
          <p:sp>
            <p:nvSpPr>
              <p:cNvPr id="23564" name="Textfeld 32"/>
              <p:cNvSpPr txBox="1">
                <a:spLocks noChangeArrowheads="1"/>
              </p:cNvSpPr>
              <p:nvPr/>
            </p:nvSpPr>
            <p:spPr bwMode="auto">
              <a:xfrm>
                <a:off x="7814390" y="3356992"/>
                <a:ext cx="1146626" cy="3817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14000"/>
                  </a:lnSpc>
                  <a:spcAft>
                    <a:spcPts val="300"/>
                  </a:spcAft>
                </a:pPr>
                <a:r>
                  <a:rPr lang="de-DE" altLang="de-DE" b="1"/>
                  <a:t>recipient</a:t>
                </a:r>
              </a:p>
            </p:txBody>
          </p:sp>
          <p:sp>
            <p:nvSpPr>
              <p:cNvPr id="34" name="Ellipse 33"/>
              <p:cNvSpPr/>
              <p:nvPr/>
            </p:nvSpPr>
            <p:spPr>
              <a:xfrm>
                <a:off x="7930505" y="2286012"/>
                <a:ext cx="857437" cy="785929"/>
              </a:xfrm>
              <a:prstGeom prst="ellipse">
                <a:avLst/>
              </a:prstGeom>
              <a:noFill/>
              <a:ln w="6350">
                <a:solidFill>
                  <a:srgbClr val="005B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de-DE" sz="2000" dirty="0">
                    <a:solidFill>
                      <a:schemeClr val="tx1"/>
                    </a:solidFill>
                    <a:cs typeface="Arial" pitchFamily="34" charset="0"/>
                  </a:rPr>
                  <a:t>?</a:t>
                </a:r>
              </a:p>
            </p:txBody>
          </p:sp>
        </p:grpSp>
        <p:sp>
          <p:nvSpPr>
            <p:cNvPr id="44" name="Gewitterblitz 43"/>
            <p:cNvSpPr/>
            <p:nvPr/>
          </p:nvSpPr>
          <p:spPr>
            <a:xfrm>
              <a:off x="3571868" y="2143116"/>
              <a:ext cx="428718" cy="714480"/>
            </a:xfrm>
            <a:prstGeom prst="lightningBol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e-DE"/>
            </a:p>
          </p:txBody>
        </p:sp>
      </p:grpSp>
      <p:sp>
        <p:nvSpPr>
          <p:cNvPr id="35" name="Titel 1"/>
          <p:cNvSpPr txBox="1">
            <a:spLocks/>
          </p:cNvSpPr>
          <p:nvPr/>
        </p:nvSpPr>
        <p:spPr bwMode="auto">
          <a:xfrm>
            <a:off x="457200" y="922338"/>
            <a:ext cx="8229600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b="1" dirty="0" smtClean="0">
                <a:solidFill>
                  <a:srgbClr val="FF3399"/>
                </a:solidFill>
                <a:latin typeface="+mj-lt"/>
                <a:ea typeface="+mj-ea"/>
                <a:cs typeface="+mj-cs"/>
              </a:rPr>
              <a:t>Communication </a:t>
            </a:r>
            <a:r>
              <a:rPr lang="de-DE" b="1" dirty="0" err="1" smtClean="0">
                <a:solidFill>
                  <a:srgbClr val="FF3399"/>
                </a:solidFill>
                <a:latin typeface="+mj-lt"/>
                <a:ea typeface="+mj-ea"/>
                <a:cs typeface="+mj-cs"/>
              </a:rPr>
              <a:t>model</a:t>
            </a:r>
            <a:endParaRPr lang="de-DE" b="1" dirty="0">
              <a:solidFill>
                <a:srgbClr val="FF3399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44582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>
                <a:solidFill>
                  <a:srgbClr val="C60073"/>
                </a:solidFill>
              </a:rPr>
              <a:t>C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ommunication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model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900113" y="1988839"/>
            <a:ext cx="6912247" cy="4027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200" b="1" dirty="0" smtClean="0">
                <a:solidFill>
                  <a:schemeClr val="tx1"/>
                </a:solidFill>
              </a:rPr>
              <a:t>Sender</a:t>
            </a:r>
            <a:r>
              <a:rPr lang="de-DE" altLang="de-DE" sz="2200" b="1" dirty="0" smtClean="0"/>
              <a:t>:    </a:t>
            </a:r>
            <a:r>
              <a:rPr lang="de-DE" altLang="de-DE" sz="2200" dirty="0" err="1" smtClean="0"/>
              <a:t>encodes</a:t>
            </a:r>
            <a:r>
              <a:rPr lang="de-DE" altLang="de-DE" sz="2200" dirty="0" smtClean="0"/>
              <a:t> (</a:t>
            </a:r>
            <a:r>
              <a:rPr lang="de-DE" altLang="de-DE" sz="2200" dirty="0" err="1" smtClean="0"/>
              <a:t>with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language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voice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gestures</a:t>
            </a:r>
            <a:r>
              <a:rPr lang="de-DE" altLang="de-DE" sz="2200" dirty="0" smtClean="0"/>
              <a:t>,</a:t>
            </a:r>
            <a:br>
              <a:rPr lang="de-DE" altLang="de-DE" sz="2200" dirty="0" smtClean="0"/>
            </a:br>
            <a:r>
              <a:rPr lang="de-DE" altLang="de-DE" sz="2200" dirty="0" smtClean="0"/>
              <a:t>   	      </a:t>
            </a:r>
            <a:r>
              <a:rPr lang="de-DE" altLang="de-DE" sz="2200" dirty="0" err="1" smtClean="0"/>
              <a:t>facial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expressions</a:t>
            </a:r>
            <a:r>
              <a:rPr lang="de-DE" altLang="de-DE" sz="2200" dirty="0" smtClean="0"/>
              <a:t>)</a:t>
            </a:r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endParaRPr lang="de-DE" altLang="de-DE" sz="2200" b="1" dirty="0"/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200" b="1" dirty="0" smtClean="0"/>
              <a:t>Message: </a:t>
            </a:r>
            <a:r>
              <a:rPr lang="de-DE" altLang="de-DE" sz="2200" dirty="0" err="1" smtClean="0"/>
              <a:t>facts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relationship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self-disclosure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appeal</a:t>
            </a:r>
            <a:endParaRPr lang="de-DE" altLang="de-DE" sz="2200" dirty="0" smtClean="0"/>
          </a:p>
          <a:p>
            <a:pPr marL="0" indent="0">
              <a:spcBef>
                <a:spcPts val="600"/>
              </a:spcBef>
              <a:buClr>
                <a:srgbClr val="C00073"/>
              </a:buClr>
              <a:buSzPct val="100000"/>
              <a:defRPr/>
            </a:pPr>
            <a:endParaRPr lang="de-DE" altLang="de-DE" sz="2200" b="1" dirty="0" smtClean="0"/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200" b="1" dirty="0" smtClean="0"/>
              <a:t>Receiver: </a:t>
            </a:r>
            <a:r>
              <a:rPr lang="de-DE" altLang="de-DE" sz="2200" dirty="0" err="1" smtClean="0"/>
              <a:t>decodes</a:t>
            </a:r>
            <a:r>
              <a:rPr lang="de-DE" altLang="de-DE" sz="2200" dirty="0" smtClean="0"/>
              <a:t> (</a:t>
            </a:r>
            <a:r>
              <a:rPr lang="de-DE" altLang="de-DE" sz="2200" dirty="0" err="1" smtClean="0"/>
              <a:t>with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prior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information</a:t>
            </a:r>
            <a:r>
              <a:rPr lang="de-DE" altLang="de-DE" sz="2200" dirty="0" smtClean="0"/>
              <a:t>, </a:t>
            </a:r>
            <a:br>
              <a:rPr lang="de-DE" altLang="de-DE" sz="2200" dirty="0" smtClean="0"/>
            </a:br>
            <a:r>
              <a:rPr lang="de-DE" altLang="de-DE" sz="2200" dirty="0" smtClean="0"/>
              <a:t>	     </a:t>
            </a:r>
            <a:r>
              <a:rPr lang="de-DE" altLang="de-DE" sz="2200" dirty="0" err="1" smtClean="0"/>
              <a:t>expectations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mood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and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own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way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of</a:t>
            </a:r>
            <a:r>
              <a:rPr lang="de-DE" altLang="de-DE" sz="2200" dirty="0" smtClean="0"/>
              <a:t> </a:t>
            </a:r>
            <a:br>
              <a:rPr lang="de-DE" altLang="de-DE" sz="2200" dirty="0" smtClean="0"/>
            </a:br>
            <a:r>
              <a:rPr lang="de-DE" altLang="de-DE" sz="2200" dirty="0" smtClean="0"/>
              <a:t>                 </a:t>
            </a:r>
            <a:r>
              <a:rPr lang="de-DE" altLang="de-DE" sz="2200" dirty="0" err="1" smtClean="0"/>
              <a:t>seeing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things</a:t>
            </a:r>
            <a:r>
              <a:rPr lang="de-DE" altLang="de-DE" sz="2200" dirty="0" smtClean="0"/>
              <a:t>)</a:t>
            </a:r>
          </a:p>
          <a:p>
            <a:pPr marL="0" indent="0">
              <a:spcBef>
                <a:spcPts val="600"/>
              </a:spcBef>
              <a:buClr>
                <a:srgbClr val="C00073"/>
              </a:buClr>
              <a:buSzPct val="100000"/>
              <a:defRPr/>
            </a:pPr>
            <a:endParaRPr lang="de-DE" altLang="de-DE" sz="2200" dirty="0" smtClean="0"/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200" b="1" dirty="0" smtClean="0"/>
              <a:t>Feedback: </a:t>
            </a:r>
            <a:r>
              <a:rPr lang="de-DE" altLang="de-DE" sz="2200" dirty="0" err="1" smtClean="0"/>
              <a:t>questions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summarises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nods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or</a:t>
            </a:r>
            <a:r>
              <a:rPr lang="de-DE" altLang="de-DE" sz="2200" dirty="0" smtClean="0"/>
              <a:t> </a:t>
            </a:r>
            <a:br>
              <a:rPr lang="de-DE" altLang="de-DE" sz="2200" dirty="0" smtClean="0"/>
            </a:br>
            <a:r>
              <a:rPr lang="de-DE" altLang="de-DE" sz="2200" dirty="0" smtClean="0"/>
              <a:t>                   </a:t>
            </a:r>
            <a:r>
              <a:rPr lang="de-DE" altLang="de-DE" sz="2200" dirty="0" err="1" smtClean="0"/>
              <a:t>moves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one‘s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head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smiles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looks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away</a:t>
            </a:r>
            <a:endParaRPr lang="de-DE" altLang="de-DE" sz="2200" dirty="0" smtClean="0"/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394B96D-5307-4695-971B-6F48E39568ED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de-DE" altLang="de-DE" sz="1200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631825" y="6507163"/>
            <a:ext cx="611981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Communication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skills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5645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357313" y="2357438"/>
            <a:ext cx="6408737" cy="2071687"/>
          </a:xfrm>
          <a:prstGeom prst="roundRect">
            <a:avLst/>
          </a:prstGeom>
          <a:solidFill>
            <a:schemeClr val="bg1"/>
          </a:solidFill>
          <a:ln>
            <a:solidFill>
              <a:srgbClr val="00A8B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>
                <a:solidFill>
                  <a:schemeClr val="tx1"/>
                </a:solidFill>
              </a:rPr>
              <a:t>„</a:t>
            </a:r>
            <a:r>
              <a:rPr lang="en-US" dirty="0">
                <a:solidFill>
                  <a:schemeClr val="tx1"/>
                </a:solidFill>
              </a:rPr>
              <a:t> I do not know what I said</a:t>
            </a:r>
          </a:p>
          <a:p>
            <a:pPr algn="ctr" eaLnBrk="1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before I hear the recipient´s response.”</a:t>
            </a:r>
            <a:endParaRPr lang="de-DE" dirty="0">
              <a:solidFill>
                <a:schemeClr val="tx1"/>
              </a:solidFill>
            </a:endParaRPr>
          </a:p>
          <a:p>
            <a:pPr algn="ctr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>
                <a:solidFill>
                  <a:schemeClr val="tx1"/>
                </a:solidFill>
              </a:rPr>
              <a:t/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 Paul </a:t>
            </a:r>
            <a:r>
              <a:rPr lang="de-DE" dirty="0" err="1">
                <a:solidFill>
                  <a:schemeClr val="tx1"/>
                </a:solidFill>
              </a:rPr>
              <a:t>Watzlawick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9939" name="Titel 1"/>
          <p:cNvSpPr>
            <a:spLocks noGrp="1"/>
          </p:cNvSpPr>
          <p:nvPr>
            <p:ph type="title"/>
          </p:nvPr>
        </p:nvSpPr>
        <p:spPr bwMode="auto">
          <a:xfrm>
            <a:off x="468313" y="692696"/>
            <a:ext cx="8229600" cy="108054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b="1" dirty="0" smtClean="0"/>
              <a:t>Communication</a:t>
            </a:r>
          </a:p>
        </p:txBody>
      </p:sp>
    </p:spTree>
    <p:extLst>
      <p:ext uri="{BB962C8B-B14F-4D97-AF65-F5344CB8AC3E}">
        <p14:creationId xmlns:p14="http://schemas.microsoft.com/office/powerpoint/2010/main" val="119030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84213" y="404813"/>
            <a:ext cx="5976937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smtClean="0">
                <a:solidFill>
                  <a:srgbClr val="C60073"/>
                </a:solidFill>
              </a:rPr>
              <a:t>Communication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skills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82624" y="1772816"/>
            <a:ext cx="7489826" cy="4559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de-DE" b="1" dirty="0" smtClean="0"/>
              <a:t>Understanding </a:t>
            </a:r>
            <a:r>
              <a:rPr lang="de-DE" b="1" dirty="0" err="1" smtClean="0"/>
              <a:t>communication</a:t>
            </a:r>
            <a:endParaRPr lang="de-DE" b="1" dirty="0" smtClean="0"/>
          </a:p>
          <a:p>
            <a:r>
              <a:rPr lang="de-DE" sz="2200" dirty="0" smtClean="0"/>
              <a:t>Studies </a:t>
            </a:r>
            <a:r>
              <a:rPr lang="de-DE" sz="2200" dirty="0" err="1"/>
              <a:t>by</a:t>
            </a:r>
            <a:r>
              <a:rPr lang="de-DE" sz="2200" dirty="0"/>
              <a:t> American </a:t>
            </a:r>
            <a:r>
              <a:rPr lang="de-DE" sz="2200" dirty="0" err="1"/>
              <a:t>psychologist</a:t>
            </a:r>
            <a:r>
              <a:rPr lang="de-DE" sz="2200" dirty="0"/>
              <a:t> Albert </a:t>
            </a:r>
            <a:r>
              <a:rPr lang="de-DE" sz="2200" dirty="0" err="1"/>
              <a:t>Mehrabian</a:t>
            </a:r>
            <a:r>
              <a:rPr lang="de-DE" sz="2200" dirty="0"/>
              <a:t> </a:t>
            </a:r>
            <a:r>
              <a:rPr lang="de-DE" sz="2200" dirty="0" err="1" smtClean="0"/>
              <a:t>indicate</a:t>
            </a:r>
            <a:endParaRPr lang="de-DE" sz="2200" dirty="0"/>
          </a:p>
          <a:p>
            <a:r>
              <a:rPr lang="de-DE" sz="2200" dirty="0" err="1"/>
              <a:t>that</a:t>
            </a:r>
            <a:r>
              <a:rPr lang="de-DE" sz="2200" dirty="0"/>
              <a:t> </a:t>
            </a:r>
            <a:r>
              <a:rPr lang="de-DE" sz="2200" dirty="0" smtClean="0"/>
              <a:t>in </a:t>
            </a:r>
            <a:r>
              <a:rPr lang="de-DE" sz="2200" dirty="0" err="1" smtClean="0"/>
              <a:t>order</a:t>
            </a:r>
            <a:r>
              <a:rPr lang="de-DE" sz="2200" dirty="0" smtClean="0"/>
              <a:t> </a:t>
            </a:r>
            <a:r>
              <a:rPr lang="de-DE" sz="2200" dirty="0" err="1" smtClean="0"/>
              <a:t>to</a:t>
            </a:r>
            <a:r>
              <a:rPr lang="de-DE" sz="2200" dirty="0" smtClean="0"/>
              <a:t> </a:t>
            </a:r>
            <a:r>
              <a:rPr lang="de-DE" sz="2200" dirty="0" err="1" smtClean="0"/>
              <a:t>understand</a:t>
            </a:r>
            <a:r>
              <a:rPr lang="de-DE" sz="2200" dirty="0" smtClean="0"/>
              <a:t> a </a:t>
            </a:r>
            <a:r>
              <a:rPr lang="de-DE" sz="2200" dirty="0" err="1" smtClean="0"/>
              <a:t>piece</a:t>
            </a:r>
            <a:r>
              <a:rPr lang="de-DE" sz="2200" dirty="0" smtClean="0"/>
              <a:t> </a:t>
            </a:r>
            <a:r>
              <a:rPr lang="de-DE" sz="2200" dirty="0" err="1" smtClean="0"/>
              <a:t>of</a:t>
            </a:r>
            <a:r>
              <a:rPr lang="de-DE" sz="2200" dirty="0" smtClean="0"/>
              <a:t> </a:t>
            </a:r>
            <a:r>
              <a:rPr lang="de-DE" sz="2200" dirty="0" err="1" smtClean="0"/>
              <a:t>information</a:t>
            </a:r>
            <a:r>
              <a:rPr lang="de-DE" sz="2200" dirty="0" smtClean="0"/>
              <a:t> </a:t>
            </a:r>
            <a:r>
              <a:rPr lang="de-DE" sz="2200" dirty="0" err="1" smtClean="0"/>
              <a:t>various</a:t>
            </a:r>
            <a:endParaRPr lang="de-DE" sz="2200" dirty="0"/>
          </a:p>
          <a:p>
            <a:r>
              <a:rPr lang="de-DE" sz="2200" dirty="0" err="1"/>
              <a:t>c</a:t>
            </a:r>
            <a:r>
              <a:rPr lang="de-DE" sz="2200" dirty="0" err="1" smtClean="0"/>
              <a:t>ommunication</a:t>
            </a:r>
            <a:r>
              <a:rPr lang="de-DE" sz="2200" dirty="0" smtClean="0"/>
              <a:t> </a:t>
            </a:r>
            <a:r>
              <a:rPr lang="de-DE" sz="2200" dirty="0" err="1"/>
              <a:t>channels</a:t>
            </a:r>
            <a:r>
              <a:rPr lang="de-DE" sz="2200" dirty="0"/>
              <a:t> </a:t>
            </a:r>
            <a:r>
              <a:rPr lang="de-DE" sz="2200" dirty="0" err="1"/>
              <a:t>are</a:t>
            </a:r>
            <a:r>
              <a:rPr lang="de-DE" sz="2200" dirty="0"/>
              <a:t> </a:t>
            </a:r>
            <a:r>
              <a:rPr lang="de-DE" sz="2200" dirty="0" err="1"/>
              <a:t>involved</a:t>
            </a:r>
            <a:r>
              <a:rPr lang="de-DE" sz="2200" dirty="0"/>
              <a:t> </a:t>
            </a:r>
            <a:r>
              <a:rPr lang="de-DE" sz="2200" dirty="0" smtClean="0"/>
              <a:t>in different </a:t>
            </a:r>
            <a:r>
              <a:rPr lang="de-DE" sz="2200" dirty="0" err="1" smtClean="0"/>
              <a:t>ways</a:t>
            </a:r>
            <a:r>
              <a:rPr lang="de-DE" sz="2200" dirty="0" smtClean="0"/>
              <a:t>.</a:t>
            </a:r>
            <a:endParaRPr lang="de-DE" sz="2200" dirty="0"/>
          </a:p>
          <a:p>
            <a:r>
              <a:rPr lang="de-DE" sz="2200" dirty="0"/>
              <a:t>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b="1" dirty="0" smtClean="0">
                <a:solidFill>
                  <a:srgbClr val="FF3399"/>
                </a:solidFill>
              </a:rPr>
              <a:t>7</a:t>
            </a:r>
            <a:r>
              <a:rPr lang="de-DE" sz="2200" b="1" dirty="0">
                <a:solidFill>
                  <a:srgbClr val="FF3399"/>
                </a:solidFill>
              </a:rPr>
              <a:t>% verbal </a:t>
            </a:r>
            <a:r>
              <a:rPr lang="de-DE" sz="2200" b="1" dirty="0" err="1">
                <a:solidFill>
                  <a:srgbClr val="FF3399"/>
                </a:solidFill>
              </a:rPr>
              <a:t>communication</a:t>
            </a:r>
            <a:r>
              <a:rPr lang="de-DE" sz="2200" b="1" dirty="0">
                <a:solidFill>
                  <a:srgbClr val="FF3399"/>
                </a:solidFill>
              </a:rPr>
              <a:t> </a:t>
            </a:r>
            <a:r>
              <a:rPr lang="de-DE" sz="2200" dirty="0"/>
              <a:t>(</a:t>
            </a:r>
            <a:r>
              <a:rPr lang="de-DE" sz="2200" dirty="0" err="1"/>
              <a:t>content</a:t>
            </a:r>
            <a:r>
              <a:rPr lang="de-DE" sz="22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b="1" dirty="0">
                <a:solidFill>
                  <a:srgbClr val="FF3399"/>
                </a:solidFill>
              </a:rPr>
              <a:t>38% paraverbal </a:t>
            </a:r>
            <a:r>
              <a:rPr lang="de-DE" sz="2200" b="1" dirty="0" err="1" smtClean="0">
                <a:solidFill>
                  <a:srgbClr val="FF3399"/>
                </a:solidFill>
              </a:rPr>
              <a:t>communication</a:t>
            </a:r>
            <a:r>
              <a:rPr lang="de-DE" sz="2200" b="1" dirty="0">
                <a:solidFill>
                  <a:srgbClr val="FF3399"/>
                </a:solidFill>
              </a:rPr>
              <a:t> </a:t>
            </a:r>
            <a:r>
              <a:rPr lang="de-DE" sz="2200" dirty="0" smtClean="0"/>
              <a:t>(tone</a:t>
            </a:r>
            <a:r>
              <a:rPr lang="de-DE" sz="2200" dirty="0"/>
              <a:t>, </a:t>
            </a:r>
            <a:r>
              <a:rPr lang="de-DE" sz="2200" dirty="0" err="1"/>
              <a:t>emphasis</a:t>
            </a:r>
            <a:r>
              <a:rPr lang="de-DE" sz="2200" dirty="0"/>
              <a:t>, </a:t>
            </a:r>
            <a:r>
              <a:rPr lang="de-DE" sz="2200" dirty="0" err="1"/>
              <a:t>articulation</a:t>
            </a:r>
            <a:r>
              <a:rPr lang="de-DE" sz="22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b="1" dirty="0">
                <a:solidFill>
                  <a:srgbClr val="FF3399"/>
                </a:solidFill>
              </a:rPr>
              <a:t>55% non-verbal </a:t>
            </a:r>
            <a:r>
              <a:rPr lang="de-DE" sz="2200" b="1" dirty="0" err="1" smtClean="0">
                <a:solidFill>
                  <a:srgbClr val="FF3399"/>
                </a:solidFill>
              </a:rPr>
              <a:t>communication</a:t>
            </a:r>
            <a:r>
              <a:rPr lang="de-DE" sz="2200" b="1" dirty="0">
                <a:solidFill>
                  <a:srgbClr val="FF3399"/>
                </a:solidFill>
              </a:rPr>
              <a:t> </a:t>
            </a:r>
            <a:r>
              <a:rPr lang="de-DE" sz="2200" dirty="0" smtClean="0"/>
              <a:t>(</a:t>
            </a:r>
            <a:r>
              <a:rPr lang="de-DE" sz="2200" dirty="0" err="1"/>
              <a:t>a</a:t>
            </a:r>
            <a:r>
              <a:rPr lang="de-DE" sz="2200" dirty="0" err="1" smtClean="0"/>
              <a:t>ppearance</a:t>
            </a:r>
            <a:r>
              <a:rPr lang="de-DE" sz="2200" dirty="0"/>
              <a:t>, </a:t>
            </a:r>
            <a:r>
              <a:rPr lang="de-DE" sz="2200" dirty="0" err="1"/>
              <a:t>movement</a:t>
            </a:r>
            <a:r>
              <a:rPr lang="de-DE" sz="2200" dirty="0"/>
              <a:t>, </a:t>
            </a:r>
            <a:r>
              <a:rPr lang="de-DE" sz="2200" dirty="0" err="1"/>
              <a:t>facial</a:t>
            </a:r>
            <a:r>
              <a:rPr lang="de-DE" sz="2200" dirty="0"/>
              <a:t> </a:t>
            </a:r>
            <a:r>
              <a:rPr lang="de-DE" sz="2200" dirty="0" err="1"/>
              <a:t>expressions</a:t>
            </a:r>
            <a:r>
              <a:rPr lang="de-DE" sz="2200" dirty="0"/>
              <a:t>, </a:t>
            </a:r>
            <a:r>
              <a:rPr lang="de-DE" sz="2200" dirty="0" err="1"/>
              <a:t>gestures</a:t>
            </a:r>
            <a:r>
              <a:rPr lang="de-DE" sz="2200" dirty="0"/>
              <a:t>)</a:t>
            </a: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F1105089-7FDE-4C7F-A0B5-6FAB1F269B7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de-DE" altLang="de-DE" sz="1200"/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Communication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skiils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7698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600" b="1" dirty="0" smtClean="0">
                <a:solidFill>
                  <a:srgbClr val="C60073"/>
                </a:solidFill>
              </a:rPr>
              <a:t>The </a:t>
            </a:r>
            <a:r>
              <a:rPr lang="de-DE" altLang="de-DE" sz="2600" b="1" dirty="0" err="1" smtClean="0">
                <a:solidFill>
                  <a:srgbClr val="C60073"/>
                </a:solidFill>
              </a:rPr>
              <a:t>four</a:t>
            </a:r>
            <a:r>
              <a:rPr lang="de-DE" altLang="de-DE" sz="26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600" b="1" dirty="0" err="1" smtClean="0">
                <a:solidFill>
                  <a:srgbClr val="C60073"/>
                </a:solidFill>
              </a:rPr>
              <a:t>sides</a:t>
            </a:r>
            <a:r>
              <a:rPr lang="de-DE" altLang="de-DE" sz="26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600" b="1" dirty="0" err="1" smtClean="0">
                <a:solidFill>
                  <a:srgbClr val="C60073"/>
                </a:solidFill>
              </a:rPr>
              <a:t>of</a:t>
            </a:r>
            <a:r>
              <a:rPr lang="de-DE" altLang="de-DE" sz="2600" b="1" dirty="0" smtClean="0">
                <a:solidFill>
                  <a:srgbClr val="C60073"/>
                </a:solidFill>
              </a:rPr>
              <a:t> a </a:t>
            </a:r>
            <a:r>
              <a:rPr lang="de-DE" altLang="de-DE" sz="2600" b="1" dirty="0" err="1" smtClean="0">
                <a:solidFill>
                  <a:srgbClr val="C60073"/>
                </a:solidFill>
              </a:rPr>
              <a:t>message</a:t>
            </a:r>
            <a:r>
              <a:rPr lang="de-DE" altLang="de-DE" sz="26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600" b="1" dirty="0" err="1" smtClean="0">
                <a:solidFill>
                  <a:srgbClr val="C60073"/>
                </a:solidFill>
              </a:rPr>
              <a:t>according</a:t>
            </a:r>
            <a:r>
              <a:rPr lang="de-DE" altLang="de-DE" sz="26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600" b="1" dirty="0" err="1" smtClean="0">
                <a:solidFill>
                  <a:srgbClr val="C60073"/>
                </a:solidFill>
              </a:rPr>
              <a:t>to</a:t>
            </a:r>
            <a:r>
              <a:rPr lang="de-DE" altLang="de-DE" sz="2600" b="1" dirty="0" smtClean="0">
                <a:solidFill>
                  <a:srgbClr val="C60073"/>
                </a:solidFill>
              </a:rPr>
              <a:t> Schulz von Thun, 1982</a:t>
            </a:r>
            <a:endParaRPr lang="de-DE" altLang="de-DE" sz="200" b="1" dirty="0">
              <a:solidFill>
                <a:srgbClr val="C60073"/>
              </a:solidFill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900113" y="1988839"/>
            <a:ext cx="6912247" cy="4027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200" b="1" dirty="0" err="1" smtClean="0">
                <a:solidFill>
                  <a:schemeClr val="tx1"/>
                </a:solidFill>
              </a:rPr>
              <a:t>Factual</a:t>
            </a:r>
            <a:r>
              <a:rPr lang="de-DE" altLang="de-DE" sz="2200" b="1" dirty="0" smtClean="0">
                <a:solidFill>
                  <a:schemeClr val="tx1"/>
                </a:solidFill>
              </a:rPr>
              <a:t> </a:t>
            </a:r>
            <a:r>
              <a:rPr lang="de-DE" altLang="de-DE" sz="2200" b="1" dirty="0" err="1" smtClean="0">
                <a:solidFill>
                  <a:schemeClr val="tx1"/>
                </a:solidFill>
              </a:rPr>
              <a:t>knowledge</a:t>
            </a:r>
            <a:r>
              <a:rPr lang="de-DE" altLang="de-DE" sz="2200" b="1" dirty="0" smtClean="0">
                <a:solidFill>
                  <a:schemeClr val="tx1"/>
                </a:solidFill>
              </a:rPr>
              <a:t>: </a:t>
            </a:r>
            <a:r>
              <a:rPr lang="de-DE" altLang="de-DE" sz="2200" dirty="0" err="1" smtClean="0">
                <a:solidFill>
                  <a:schemeClr val="tx1"/>
                </a:solidFill>
              </a:rPr>
              <a:t>the</a:t>
            </a:r>
            <a:r>
              <a:rPr lang="de-DE" altLang="de-DE" sz="2200" dirty="0" smtClean="0">
                <a:solidFill>
                  <a:schemeClr val="tx1"/>
                </a:solidFill>
              </a:rPr>
              <a:t> </a:t>
            </a:r>
            <a:r>
              <a:rPr lang="de-DE" altLang="de-DE" sz="2200" dirty="0" err="1" smtClean="0">
                <a:solidFill>
                  <a:schemeClr val="tx1"/>
                </a:solidFill>
              </a:rPr>
              <a:t>information</a:t>
            </a:r>
            <a:r>
              <a:rPr lang="de-DE" altLang="de-DE" sz="2200" dirty="0" smtClean="0">
                <a:solidFill>
                  <a:schemeClr val="tx1"/>
                </a:solidFill>
              </a:rPr>
              <a:t> I </a:t>
            </a:r>
            <a:r>
              <a:rPr lang="de-DE" altLang="de-DE" sz="2200" dirty="0" err="1" smtClean="0">
                <a:solidFill>
                  <a:schemeClr val="tx1"/>
                </a:solidFill>
              </a:rPr>
              <a:t>would</a:t>
            </a:r>
            <a:r>
              <a:rPr lang="de-DE" altLang="de-DE" sz="2200" dirty="0" smtClean="0">
                <a:solidFill>
                  <a:schemeClr val="tx1"/>
                </a:solidFill>
              </a:rPr>
              <a:t> like </a:t>
            </a:r>
            <a:r>
              <a:rPr lang="de-DE" altLang="de-DE" sz="2200" dirty="0" err="1" smtClean="0">
                <a:solidFill>
                  <a:schemeClr val="tx1"/>
                </a:solidFill>
              </a:rPr>
              <a:t>to</a:t>
            </a:r>
            <a:r>
              <a:rPr lang="de-DE" altLang="de-DE" sz="2200" dirty="0" smtClean="0">
                <a:solidFill>
                  <a:schemeClr val="tx1"/>
                </a:solidFill>
              </a:rPr>
              <a:t/>
            </a:r>
            <a:br>
              <a:rPr lang="de-DE" altLang="de-DE" sz="2200" dirty="0" smtClean="0">
                <a:solidFill>
                  <a:schemeClr val="tx1"/>
                </a:solidFill>
              </a:rPr>
            </a:br>
            <a:r>
              <a:rPr lang="de-DE" altLang="de-DE" sz="2200" dirty="0" smtClean="0">
                <a:solidFill>
                  <a:schemeClr val="tx1"/>
                </a:solidFill>
              </a:rPr>
              <a:t>                                  </a:t>
            </a:r>
            <a:r>
              <a:rPr lang="de-DE" altLang="de-DE" sz="2200" dirty="0" err="1" smtClean="0">
                <a:solidFill>
                  <a:schemeClr val="tx1"/>
                </a:solidFill>
              </a:rPr>
              <a:t>convey</a:t>
            </a:r>
            <a:endParaRPr lang="de-DE" altLang="de-DE" sz="2200" dirty="0" smtClean="0"/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endParaRPr lang="de-DE" altLang="de-DE" sz="2200" b="1" dirty="0"/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200" b="1" dirty="0" err="1" smtClean="0"/>
              <a:t>Self-disclosure</a:t>
            </a:r>
            <a:r>
              <a:rPr lang="de-DE" altLang="de-DE" sz="2200" b="1" dirty="0" smtClean="0"/>
              <a:t>: </a:t>
            </a:r>
            <a:r>
              <a:rPr lang="de-DE" altLang="de-DE" sz="2200" dirty="0" err="1" smtClean="0"/>
              <a:t>what</a:t>
            </a:r>
            <a:r>
              <a:rPr lang="de-DE" altLang="de-DE" sz="2200" dirty="0" smtClean="0"/>
              <a:t> I </a:t>
            </a:r>
            <a:r>
              <a:rPr lang="de-DE" altLang="de-DE" sz="2200" dirty="0" err="1" smtClean="0"/>
              <a:t>would</a:t>
            </a:r>
            <a:r>
              <a:rPr lang="de-DE" altLang="de-DE" sz="2200" dirty="0" smtClean="0"/>
              <a:t> like </a:t>
            </a:r>
            <a:r>
              <a:rPr lang="de-DE" altLang="de-DE" sz="2200" dirty="0" err="1" smtClean="0"/>
              <a:t>to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disclose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about</a:t>
            </a:r>
            <a:r>
              <a:rPr lang="de-DE" altLang="de-DE" sz="2200" dirty="0" smtClean="0"/>
              <a:t/>
            </a:r>
            <a:br>
              <a:rPr lang="de-DE" altLang="de-DE" sz="2200" dirty="0" smtClean="0"/>
            </a:br>
            <a:r>
              <a:rPr lang="de-DE" altLang="de-DE" sz="2200" dirty="0" smtClean="0"/>
              <a:t>                            </a:t>
            </a:r>
            <a:r>
              <a:rPr lang="de-DE" altLang="de-DE" sz="2200" dirty="0" err="1" smtClean="0"/>
              <a:t>what</a:t>
            </a:r>
            <a:r>
              <a:rPr lang="de-DE" altLang="de-DE" sz="2200" dirty="0" smtClean="0"/>
              <a:t> I </a:t>
            </a:r>
            <a:r>
              <a:rPr lang="de-DE" altLang="de-DE" sz="2200" dirty="0" err="1" smtClean="0"/>
              <a:t>think</a:t>
            </a:r>
            <a:endParaRPr lang="de-DE" altLang="de-DE" sz="2200" dirty="0" smtClean="0"/>
          </a:p>
          <a:p>
            <a:pPr marL="0" indent="0">
              <a:spcBef>
                <a:spcPts val="600"/>
              </a:spcBef>
              <a:buClr>
                <a:srgbClr val="C00073"/>
              </a:buClr>
              <a:buSzPct val="100000"/>
              <a:defRPr/>
            </a:pPr>
            <a:endParaRPr lang="de-DE" altLang="de-DE" sz="2200" b="1" dirty="0" smtClean="0"/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200" b="1" dirty="0" err="1" smtClean="0"/>
              <a:t>Relationship</a:t>
            </a:r>
            <a:r>
              <a:rPr lang="de-DE" altLang="de-DE" sz="2200" b="1" dirty="0" smtClean="0"/>
              <a:t>: </a:t>
            </a:r>
            <a:r>
              <a:rPr lang="de-DE" altLang="de-DE" sz="2200" dirty="0" err="1" smtClean="0"/>
              <a:t>what</a:t>
            </a:r>
            <a:r>
              <a:rPr lang="de-DE" altLang="de-DE" sz="2200" dirty="0" smtClean="0"/>
              <a:t> I </a:t>
            </a:r>
            <a:r>
              <a:rPr lang="de-DE" altLang="de-DE" sz="2200" dirty="0" err="1" smtClean="0"/>
              <a:t>think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of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you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and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how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our</a:t>
            </a:r>
            <a:r>
              <a:rPr lang="de-DE" altLang="de-DE" sz="2200" dirty="0" smtClean="0"/>
              <a:t/>
            </a:r>
            <a:br>
              <a:rPr lang="de-DE" altLang="de-DE" sz="2200" dirty="0" smtClean="0"/>
            </a:br>
            <a:r>
              <a:rPr lang="de-DE" altLang="de-DE" sz="2200" dirty="0" smtClean="0"/>
              <a:t>                        </a:t>
            </a:r>
            <a:r>
              <a:rPr lang="de-DE" altLang="de-DE" sz="2200" dirty="0" err="1" smtClean="0"/>
              <a:t>relationship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is</a:t>
            </a:r>
            <a:endParaRPr lang="de-DE" altLang="de-DE" sz="2200" dirty="0" smtClean="0"/>
          </a:p>
          <a:p>
            <a:pPr marL="0" indent="0">
              <a:spcBef>
                <a:spcPts val="600"/>
              </a:spcBef>
              <a:buClr>
                <a:srgbClr val="C00073"/>
              </a:buClr>
              <a:buSzPct val="100000"/>
              <a:defRPr/>
            </a:pPr>
            <a:endParaRPr lang="de-DE" altLang="de-DE" sz="2200" dirty="0" smtClean="0"/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200" b="1" dirty="0"/>
              <a:t>A</a:t>
            </a:r>
            <a:r>
              <a:rPr lang="de-DE" altLang="de-DE" sz="2200" b="1" dirty="0" smtClean="0"/>
              <a:t>ppeal: </a:t>
            </a:r>
            <a:r>
              <a:rPr lang="de-DE" altLang="de-DE" sz="2200" dirty="0" err="1" smtClean="0"/>
              <a:t>what</a:t>
            </a:r>
            <a:r>
              <a:rPr lang="de-DE" altLang="de-DE" sz="2200" dirty="0" smtClean="0"/>
              <a:t> I </a:t>
            </a:r>
            <a:r>
              <a:rPr lang="de-DE" altLang="de-DE" sz="2200" dirty="0" err="1" smtClean="0"/>
              <a:t>would</a:t>
            </a:r>
            <a:r>
              <a:rPr lang="de-DE" altLang="de-DE" sz="2200" dirty="0" smtClean="0"/>
              <a:t> like </a:t>
            </a:r>
            <a:r>
              <a:rPr lang="de-DE" altLang="de-DE" sz="2200" dirty="0" err="1" smtClean="0"/>
              <a:t>you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to</a:t>
            </a:r>
            <a:r>
              <a:rPr lang="de-DE" altLang="de-DE" sz="2200" dirty="0" smtClean="0"/>
              <a:t> do </a:t>
            </a:r>
            <a:r>
              <a:rPr lang="de-DE" altLang="de-DE" sz="2200" dirty="0" err="1" smtClean="0"/>
              <a:t>or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say</a:t>
            </a:r>
            <a:endParaRPr lang="de-DE" altLang="de-DE" sz="2200" dirty="0" smtClean="0"/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394B96D-5307-4695-971B-6F48E39568ED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de-DE" altLang="de-DE" sz="1200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631825" y="6507163"/>
            <a:ext cx="611981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Communication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skills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0327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84213" y="404813"/>
            <a:ext cx="5976937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smtClean="0">
                <a:solidFill>
                  <a:srgbClr val="C60073"/>
                </a:solidFill>
              </a:rPr>
              <a:t>Communication 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82624" y="1844824"/>
            <a:ext cx="8137526" cy="448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de-DE" sz="2200" dirty="0" err="1" smtClean="0"/>
              <a:t>By</a:t>
            </a:r>
            <a:r>
              <a:rPr lang="de-DE" sz="2200" dirty="0" smtClean="0"/>
              <a:t> </a:t>
            </a:r>
            <a:r>
              <a:rPr lang="de-DE" sz="2200" dirty="0" err="1" smtClean="0"/>
              <a:t>passing</a:t>
            </a:r>
            <a:r>
              <a:rPr lang="de-DE" sz="2200" dirty="0" smtClean="0"/>
              <a:t> on </a:t>
            </a:r>
            <a:r>
              <a:rPr lang="de-DE" sz="2200" dirty="0" err="1" smtClean="0"/>
              <a:t>information</a:t>
            </a:r>
            <a:r>
              <a:rPr lang="de-DE" sz="2200" dirty="0" smtClean="0"/>
              <a:t> 3 </a:t>
            </a:r>
            <a:r>
              <a:rPr lang="de-DE" sz="2200" dirty="0" err="1" smtClean="0"/>
              <a:t>main</a:t>
            </a:r>
            <a:r>
              <a:rPr lang="de-DE" sz="2200" dirty="0" smtClean="0"/>
              <a:t> </a:t>
            </a:r>
            <a:r>
              <a:rPr lang="de-DE" sz="2200" dirty="0" err="1" smtClean="0"/>
              <a:t>phenomena</a:t>
            </a:r>
            <a:r>
              <a:rPr lang="de-DE" sz="2200" dirty="0" smtClean="0"/>
              <a:t> </a:t>
            </a:r>
            <a:r>
              <a:rPr lang="de-DE" sz="2200" dirty="0" err="1" smtClean="0"/>
              <a:t>are</a:t>
            </a:r>
            <a:r>
              <a:rPr lang="de-DE" sz="2200" dirty="0" smtClean="0"/>
              <a:t> </a:t>
            </a:r>
            <a:r>
              <a:rPr lang="de-DE" sz="2200" dirty="0" err="1" smtClean="0"/>
              <a:t>to</a:t>
            </a:r>
            <a:r>
              <a:rPr lang="de-DE" sz="2200" dirty="0" smtClean="0"/>
              <a:t> </a:t>
            </a:r>
            <a:r>
              <a:rPr lang="de-DE" sz="2200" dirty="0" err="1" smtClean="0"/>
              <a:t>observed</a:t>
            </a:r>
            <a:r>
              <a:rPr lang="de-DE" sz="2200" dirty="0" smtClean="0"/>
              <a:t>:</a:t>
            </a:r>
          </a:p>
          <a:p>
            <a:endParaRPr lang="de-DE" sz="2200" dirty="0"/>
          </a:p>
          <a:p>
            <a:pPr marL="457200" indent="-457200">
              <a:buFont typeface="+mj-lt"/>
              <a:buAutoNum type="arabicPeriod"/>
            </a:pPr>
            <a:r>
              <a:rPr lang="de-DE" sz="2200" b="1" dirty="0" smtClean="0"/>
              <a:t>Information </a:t>
            </a:r>
            <a:r>
              <a:rPr lang="de-DE" sz="2200" b="1" dirty="0" err="1" smtClean="0"/>
              <a:t>is</a:t>
            </a:r>
            <a:r>
              <a:rPr lang="de-DE" sz="2200" b="1" dirty="0" smtClean="0"/>
              <a:t> </a:t>
            </a:r>
            <a:r>
              <a:rPr lang="de-DE" sz="2200" b="1" dirty="0" err="1" smtClean="0"/>
              <a:t>omitted</a:t>
            </a:r>
            <a:r>
              <a:rPr lang="de-DE" sz="2200" b="1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de-DE" sz="2200" b="1" dirty="0" smtClean="0"/>
          </a:p>
          <a:p>
            <a:pPr marL="457200" indent="-457200">
              <a:buFont typeface="+mj-lt"/>
              <a:buAutoNum type="arabicPeriod"/>
            </a:pPr>
            <a:r>
              <a:rPr lang="de-DE" sz="2200" b="1" dirty="0" smtClean="0"/>
              <a:t>Information </a:t>
            </a:r>
            <a:r>
              <a:rPr lang="de-DE" sz="2200" b="1" dirty="0" err="1" smtClean="0"/>
              <a:t>is</a:t>
            </a:r>
            <a:r>
              <a:rPr lang="de-DE" sz="2200" b="1" dirty="0" smtClean="0"/>
              <a:t> </a:t>
            </a:r>
            <a:r>
              <a:rPr lang="de-DE" sz="2200" b="1" dirty="0" err="1" smtClean="0"/>
              <a:t>changed</a:t>
            </a:r>
            <a:r>
              <a:rPr lang="de-DE" sz="2200" b="1" dirty="0" smtClean="0"/>
              <a:t>/</a:t>
            </a:r>
            <a:r>
              <a:rPr lang="de-DE" sz="2200" b="1" dirty="0" err="1" smtClean="0"/>
              <a:t>filtered</a:t>
            </a:r>
            <a:r>
              <a:rPr lang="de-DE" sz="2200" b="1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de-DE" sz="2200" b="1" dirty="0"/>
          </a:p>
          <a:p>
            <a:pPr marL="457200" indent="-457200">
              <a:buFont typeface="+mj-lt"/>
              <a:buAutoNum type="arabicPeriod"/>
            </a:pPr>
            <a:r>
              <a:rPr lang="de-DE" sz="2200" b="1" dirty="0" smtClean="0"/>
              <a:t>New </a:t>
            </a:r>
            <a:r>
              <a:rPr lang="de-DE" sz="2200" b="1" dirty="0" err="1" smtClean="0"/>
              <a:t>information</a:t>
            </a:r>
            <a:r>
              <a:rPr lang="de-DE" sz="2200" b="1" dirty="0" smtClean="0"/>
              <a:t> </a:t>
            </a:r>
            <a:r>
              <a:rPr lang="de-DE" sz="2200" b="1" dirty="0" err="1" smtClean="0"/>
              <a:t>is</a:t>
            </a:r>
            <a:r>
              <a:rPr lang="de-DE" sz="2200" b="1" dirty="0" smtClean="0"/>
              <a:t> </a:t>
            </a:r>
            <a:r>
              <a:rPr lang="de-DE" sz="2200" b="1" dirty="0" err="1" smtClean="0"/>
              <a:t>added</a:t>
            </a:r>
            <a:r>
              <a:rPr lang="de-DE" sz="2200" b="1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de-DE" sz="2200" b="1" dirty="0"/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F1105089-7FDE-4C7F-A0B5-6FAB1F269B7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de-DE" altLang="de-DE" sz="1200"/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Communication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skiils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5672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Communication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skills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smtClean="0">
                <a:solidFill>
                  <a:srgbClr val="C60073"/>
                </a:solidFill>
              </a:rPr>
              <a:t>The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communication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parties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need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to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…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5" y="1903413"/>
            <a:ext cx="6783388" cy="411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/>
              <a:t>   </a:t>
            </a:r>
            <a:r>
              <a:rPr lang="en-GB" altLang="de-DE" sz="3000" dirty="0" smtClean="0"/>
              <a:t>take each other </a:t>
            </a:r>
            <a:r>
              <a:rPr lang="en-GB" altLang="de-DE" sz="3000" b="1" dirty="0" smtClean="0"/>
              <a:t>seriously</a:t>
            </a:r>
            <a:r>
              <a:rPr lang="en-GB" altLang="de-DE" sz="3000" dirty="0" smtClean="0"/>
              <a:t>.</a:t>
            </a:r>
            <a:endParaRPr lang="en-GB" altLang="de-DE" sz="3000" dirty="0"/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de-DE" altLang="de-DE" sz="3000" dirty="0"/>
              <a:t>   </a:t>
            </a:r>
            <a:r>
              <a:rPr lang="de-DE" altLang="de-DE" sz="3000" b="1" dirty="0" err="1" smtClean="0"/>
              <a:t>actively</a:t>
            </a:r>
            <a:r>
              <a:rPr lang="de-DE" altLang="de-DE" sz="3000" b="1" dirty="0" smtClean="0"/>
              <a:t> listen </a:t>
            </a:r>
            <a:r>
              <a:rPr lang="de-DE" altLang="de-DE" sz="3000" dirty="0" err="1" smtClean="0"/>
              <a:t>to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one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another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and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try</a:t>
            </a:r>
            <a:r>
              <a:rPr lang="de-DE" altLang="de-DE" sz="3000" dirty="0" smtClean="0"/>
              <a:t/>
            </a:r>
            <a:br>
              <a:rPr lang="de-DE" altLang="de-DE" sz="3000" dirty="0" smtClean="0"/>
            </a:br>
            <a:r>
              <a:rPr lang="de-DE" altLang="de-DE" sz="3000" dirty="0" smtClean="0"/>
              <a:t>    </a:t>
            </a:r>
            <a:r>
              <a:rPr lang="de-DE" altLang="de-DE" sz="3000" dirty="0" err="1" smtClean="0"/>
              <a:t>to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understand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each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other</a:t>
            </a:r>
            <a:r>
              <a:rPr lang="de-DE" altLang="de-DE" sz="3000" dirty="0" smtClean="0"/>
              <a:t>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de-DE" altLang="de-DE" sz="3000" dirty="0"/>
              <a:t> </a:t>
            </a:r>
            <a:r>
              <a:rPr lang="de-DE" altLang="de-DE" sz="3000" dirty="0" smtClean="0"/>
              <a:t>  </a:t>
            </a:r>
            <a:r>
              <a:rPr lang="de-DE" altLang="de-DE" sz="3000" dirty="0" err="1" smtClean="0"/>
              <a:t>facilitate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the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conversation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by</a:t>
            </a:r>
            <a:r>
              <a:rPr lang="de-DE" altLang="de-DE" sz="3000" dirty="0" smtClean="0"/>
              <a:t/>
            </a:r>
            <a:br>
              <a:rPr lang="de-DE" altLang="de-DE" sz="3000" dirty="0" smtClean="0"/>
            </a:br>
            <a:r>
              <a:rPr lang="de-DE" altLang="de-DE" sz="3000" dirty="0" smtClean="0"/>
              <a:t>    </a:t>
            </a:r>
            <a:r>
              <a:rPr lang="de-DE" altLang="de-DE" sz="3000" b="1" dirty="0" err="1" smtClean="0"/>
              <a:t>asking</a:t>
            </a:r>
            <a:r>
              <a:rPr lang="de-DE" altLang="de-DE" sz="3000" b="1" dirty="0" smtClean="0"/>
              <a:t> </a:t>
            </a:r>
            <a:r>
              <a:rPr lang="de-DE" altLang="de-DE" sz="3000" b="1" dirty="0" err="1" smtClean="0"/>
              <a:t>questions</a:t>
            </a:r>
            <a:r>
              <a:rPr lang="de-DE" altLang="de-DE" sz="3000" dirty="0" smtClean="0"/>
              <a:t>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de-DE" altLang="de-DE" sz="3000" dirty="0"/>
              <a:t> </a:t>
            </a:r>
            <a:r>
              <a:rPr lang="de-DE" altLang="de-DE" sz="3000" dirty="0" smtClean="0"/>
              <a:t>  </a:t>
            </a:r>
            <a:r>
              <a:rPr lang="de-DE" altLang="de-DE" sz="3000" b="1" dirty="0" err="1" smtClean="0"/>
              <a:t>describe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instead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of</a:t>
            </a:r>
            <a:r>
              <a:rPr lang="de-DE" altLang="de-DE" sz="3000" dirty="0" smtClean="0"/>
              <a:t> </a:t>
            </a:r>
            <a:r>
              <a:rPr lang="de-DE" altLang="de-DE" sz="3000" dirty="0" err="1" smtClean="0"/>
              <a:t>judge</a:t>
            </a:r>
            <a:r>
              <a:rPr lang="de-DE" altLang="de-DE" sz="3000" dirty="0" smtClean="0"/>
              <a:t>.</a:t>
            </a:r>
            <a:endParaRPr lang="en-GB" altLang="de-DE" sz="30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3465A4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lIns="90000" tIns="46800" rIns="90000" bIns="46800"/>
      <a:lstStyle>
        <a:defPPr eaLnBrk="1" hangingPunct="1">
          <a:spcBef>
            <a:spcPct val="0"/>
          </a:spcBef>
          <a:buClrTx/>
          <a:buFontTx/>
          <a:buNone/>
          <a:defRPr sz="1200" dirty="0" smtClean="0">
            <a:solidFill>
              <a:srgbClr val="808080"/>
            </a:solidFill>
          </a:defRPr>
        </a:defPPr>
      </a:lstStyle>
    </a:tx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arissa">
  <a:themeElements>
    <a:clrScheme name="Lariss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525</Words>
  <Application>Microsoft Office PowerPoint</Application>
  <PresentationFormat>Bildschirmpräsentation (4:3)</PresentationFormat>
  <Paragraphs>223</Paragraphs>
  <Slides>18</Slides>
  <Notes>17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18</vt:i4>
      </vt:variant>
    </vt:vector>
  </HeadingPairs>
  <TitlesOfParts>
    <vt:vector size="26" baseType="lpstr">
      <vt:lpstr>Microsoft YaHei</vt:lpstr>
      <vt:lpstr>Arial</vt:lpstr>
      <vt:lpstr>Calibri</vt:lpstr>
      <vt:lpstr>GreyscaleBasic Bold</vt:lpstr>
      <vt:lpstr>Segoe UI</vt:lpstr>
      <vt:lpstr>Times New Roman</vt:lpstr>
      <vt:lpstr>Larissa</vt:lpstr>
      <vt:lpstr>1_Larissa</vt:lpstr>
      <vt:lpstr>PowerPoint-Präsentation</vt:lpstr>
      <vt:lpstr>PowerPoint-Präsentation</vt:lpstr>
      <vt:lpstr>PowerPoint-Präsentation</vt:lpstr>
      <vt:lpstr>PowerPoint-Präsentation</vt:lpstr>
      <vt:lpstr>Communication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Seminare bei der EU</dc:title>
  <dc:creator>Mary Ann Siara-Decker</dc:creator>
  <cp:lastModifiedBy>Weigend,  Anke</cp:lastModifiedBy>
  <cp:revision>237</cp:revision>
  <cp:lastPrinted>2018-04-12T10:37:52Z</cp:lastPrinted>
  <dcterms:created xsi:type="dcterms:W3CDTF">2013-03-05T11:28:43Z</dcterms:created>
  <dcterms:modified xsi:type="dcterms:W3CDTF">2018-05-16T13:38:28Z</dcterms:modified>
</cp:coreProperties>
</file>